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753600" cy="7315200"/>
  <p:notesSz cx="6858000" cy="9144000"/>
  <p:embeddedFontLst>
    <p:embeddedFont>
      <p:font typeface="Open Sans 1" panose="020B0604020202020204" charset="0"/>
      <p:regular r:id="rId20"/>
    </p:embeddedFont>
    <p:embeddedFont>
      <p:font typeface="Satisfy" panose="020B0604020202020204" charset="0"/>
      <p:regular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 autoAdjust="0"/>
    <p:restoredTop sz="93448" autoAdjust="0"/>
  </p:normalViewPr>
  <p:slideViewPr>
    <p:cSldViewPr>
      <p:cViewPr varScale="1">
        <p:scale>
          <a:sx n="83" d="100"/>
          <a:sy n="83" d="100"/>
        </p:scale>
        <p:origin x="504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jpeg"/><Relationship Id="rId2" Type="http://schemas.microsoft.com/office/2007/relationships/media" Target="../media/media1.m4a"/><Relationship Id="rId1" Type="http://schemas.openxmlformats.org/officeDocument/2006/relationships/audio" Target="NULL" TargetMode="Externa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png"/><Relationship Id="rId9" Type="http://schemas.openxmlformats.org/officeDocument/2006/relationships/image" Target="../media/image6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7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gif"/><Relationship Id="rId3" Type="http://schemas.openxmlformats.org/officeDocument/2006/relationships/image" Target="../media/image18.png"/><Relationship Id="rId7" Type="http://schemas.openxmlformats.org/officeDocument/2006/relationships/image" Target="../media/image2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png"/><Relationship Id="rId9" Type="http://schemas.openxmlformats.org/officeDocument/2006/relationships/image" Target="../media/image2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9753600" cy="7643392"/>
          </a:xfrm>
          <a:custGeom>
            <a:avLst/>
            <a:gdLst/>
            <a:ahLst/>
            <a:cxnLst/>
            <a:rect l="l" t="t" r="r" b="b"/>
            <a:pathLst>
              <a:path w="9753600" h="7315200">
                <a:moveTo>
                  <a:pt x="0" y="0"/>
                </a:moveTo>
                <a:lnTo>
                  <a:pt x="9753600" y="0"/>
                </a:lnTo>
                <a:lnTo>
                  <a:pt x="9753600" y="7315200"/>
                </a:lnTo>
                <a:lnTo>
                  <a:pt x="0" y="73152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4063" t="-6481" b="-6678"/>
            </a:stretch>
          </a:blipFill>
        </p:spPr>
        <p:txBody>
          <a:bodyPr/>
          <a:lstStyle/>
          <a:p>
            <a:endParaRPr lang="it-IT" dirty="0"/>
          </a:p>
        </p:txBody>
      </p:sp>
      <p:sp>
        <p:nvSpPr>
          <p:cNvPr id="3" name="Freeform 3"/>
          <p:cNvSpPr/>
          <p:nvPr/>
        </p:nvSpPr>
        <p:spPr>
          <a:xfrm>
            <a:off x="5111444" y="2512889"/>
            <a:ext cx="2846994" cy="2138805"/>
          </a:xfrm>
          <a:custGeom>
            <a:avLst/>
            <a:gdLst/>
            <a:ahLst/>
            <a:cxnLst/>
            <a:rect l="l" t="t" r="r" b="b"/>
            <a:pathLst>
              <a:path w="2846994" h="2138805">
                <a:moveTo>
                  <a:pt x="0" y="0"/>
                </a:moveTo>
                <a:lnTo>
                  <a:pt x="2846995" y="0"/>
                </a:lnTo>
                <a:lnTo>
                  <a:pt x="2846995" y="2138805"/>
                </a:lnTo>
                <a:lnTo>
                  <a:pt x="0" y="2138805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" name="Freeform 4"/>
          <p:cNvSpPr/>
          <p:nvPr/>
        </p:nvSpPr>
        <p:spPr>
          <a:xfrm>
            <a:off x="1219200" y="2521317"/>
            <a:ext cx="3015251" cy="2060487"/>
          </a:xfrm>
          <a:custGeom>
            <a:avLst/>
            <a:gdLst/>
            <a:ahLst/>
            <a:cxnLst/>
            <a:rect l="l" t="t" r="r" b="b"/>
            <a:pathLst>
              <a:path w="3015251" h="2060487">
                <a:moveTo>
                  <a:pt x="0" y="0"/>
                </a:moveTo>
                <a:lnTo>
                  <a:pt x="3015251" y="0"/>
                </a:lnTo>
                <a:lnTo>
                  <a:pt x="3015251" y="2060487"/>
                </a:lnTo>
                <a:lnTo>
                  <a:pt x="0" y="206048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b="-9752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5" name="Freeform 5"/>
          <p:cNvSpPr/>
          <p:nvPr/>
        </p:nvSpPr>
        <p:spPr>
          <a:xfrm>
            <a:off x="3655679" y="4793883"/>
            <a:ext cx="2924167" cy="2193125"/>
          </a:xfrm>
          <a:custGeom>
            <a:avLst/>
            <a:gdLst/>
            <a:ahLst/>
            <a:cxnLst/>
            <a:rect l="l" t="t" r="r" b="b"/>
            <a:pathLst>
              <a:path w="2924167" h="2193125">
                <a:moveTo>
                  <a:pt x="0" y="0"/>
                </a:moveTo>
                <a:lnTo>
                  <a:pt x="2924166" y="0"/>
                </a:lnTo>
                <a:lnTo>
                  <a:pt x="2924166" y="2193125"/>
                </a:lnTo>
                <a:lnTo>
                  <a:pt x="0" y="2193125"/>
                </a:lnTo>
                <a:lnTo>
                  <a:pt x="0" y="0"/>
                </a:lnTo>
                <a:close/>
              </a:path>
            </a:pathLst>
          </a:custGeom>
          <a:blipFill>
            <a:blip r:embed="rId7" cstate="print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8" name="TextBox 8"/>
          <p:cNvSpPr txBox="1"/>
          <p:nvPr/>
        </p:nvSpPr>
        <p:spPr>
          <a:xfrm>
            <a:off x="1072188" y="1547267"/>
            <a:ext cx="7233003" cy="10355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38"/>
              </a:lnSpc>
            </a:pPr>
            <a:r>
              <a:rPr lang="en-US" sz="3580" b="1" spc="-71" dirty="0">
                <a:solidFill>
                  <a:srgbClr val="28872D"/>
                </a:solidFill>
                <a:latin typeface="Ahkio Bold"/>
                <a:ea typeface="Ahkio Bold"/>
                <a:cs typeface="Ahkio Bold"/>
                <a:sym typeface="Ahkio Bold"/>
              </a:rPr>
              <a:t>PROGETTO SCUOLA A CIELO APERTO </a:t>
            </a:r>
          </a:p>
          <a:p>
            <a:pPr algn="ctr">
              <a:lnSpc>
                <a:spcPts val="3938"/>
              </a:lnSpc>
              <a:spcBef>
                <a:spcPct val="0"/>
              </a:spcBef>
            </a:pPr>
            <a:r>
              <a:rPr lang="en-US" sz="3580" b="1" spc="-71" dirty="0">
                <a:solidFill>
                  <a:srgbClr val="28872D"/>
                </a:solidFill>
                <a:latin typeface="Ahkio Bold"/>
                <a:ea typeface="Ahkio Bold"/>
                <a:cs typeface="Ahkio Bold"/>
                <a:sym typeface="Ahkio Bold"/>
              </a:rPr>
              <a:t>OASI DI BAGGERO 2024-2025 CLASSE 2°B</a:t>
            </a:r>
          </a:p>
        </p:txBody>
      </p:sp>
      <p:pic>
        <p:nvPicPr>
          <p:cNvPr id="9" name="Picture 9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352.907"/>
                </p14:media>
              </p:ext>
            </p:ext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720963" y="4820231"/>
            <a:ext cx="72390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cmd cmd="playFrom(0.0)">
              <p:cBhvr>
                <p:cTn id="2"/>
                <p:tgtEl>
                  <p:spTgt spid="9"/>
                </p:tgtEl>
              </p:cBhvr>
            </p:cmd>
            <p:audio>
              <p:cMediaNode vol="100000" showWhenStopped="0">
                <p:cTn id="3"/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9753600" cy="7315200"/>
          </a:xfrm>
          <a:custGeom>
            <a:avLst/>
            <a:gdLst/>
            <a:ahLst/>
            <a:cxnLst/>
            <a:rect l="l" t="t" r="r" b="b"/>
            <a:pathLst>
              <a:path w="9753600" h="7315200">
                <a:moveTo>
                  <a:pt x="0" y="0"/>
                </a:moveTo>
                <a:lnTo>
                  <a:pt x="9753600" y="0"/>
                </a:lnTo>
                <a:lnTo>
                  <a:pt x="9753600" y="7315200"/>
                </a:lnTo>
                <a:lnTo>
                  <a:pt x="0" y="73152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4063" t="-6481" b="-6678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" name="TextBox 3"/>
          <p:cNvSpPr txBox="1"/>
          <p:nvPr/>
        </p:nvSpPr>
        <p:spPr>
          <a:xfrm>
            <a:off x="1143000" y="2179059"/>
            <a:ext cx="7064261" cy="38537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488"/>
              </a:lnSpc>
              <a:spcBef>
                <a:spcPct val="0"/>
              </a:spcBef>
            </a:pP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La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plastica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dura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è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usata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per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contenere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e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separare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oggetti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per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esempio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i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contenitori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delle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salse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,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i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tappi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,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piatti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di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plastica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che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sono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oggetti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che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abbiamo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usato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nel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laboratorio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nei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vari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gruppi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.</a:t>
            </a:r>
          </a:p>
          <a:p>
            <a:pPr algn="just">
              <a:lnSpc>
                <a:spcPts val="2488"/>
              </a:lnSpc>
              <a:spcBef>
                <a:spcPct val="0"/>
              </a:spcBef>
            </a:pP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Quest’oggetto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è un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oggetto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molto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resistente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ma poco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elastico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e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scontrandosi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contro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superfici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ruvide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si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producono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microplastiche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che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si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liberano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nell’aria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e da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lì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inizia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un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ciclo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lunghissimo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che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finirà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con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l’arrivo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nel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mare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grazie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alle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fognature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che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sono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collegate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ad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esso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e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altri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corsi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d’acqua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. Col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calore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non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si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altera.</a:t>
            </a:r>
          </a:p>
          <a:p>
            <a:pPr algn="just">
              <a:lnSpc>
                <a:spcPts val="2488"/>
              </a:lnSpc>
              <a:spcBef>
                <a:spcPct val="0"/>
              </a:spcBef>
            </a:pPr>
            <a:endParaRPr lang="en-US" sz="2560" dirty="0">
              <a:solidFill>
                <a:srgbClr val="000000"/>
              </a:solidFill>
              <a:latin typeface="Handelson Four"/>
              <a:ea typeface="Handelson Four"/>
              <a:cs typeface="Handelson Four"/>
              <a:sym typeface="Handelson Four"/>
            </a:endParaRPr>
          </a:p>
          <a:p>
            <a:pPr algn="just">
              <a:lnSpc>
                <a:spcPts val="2488"/>
              </a:lnSpc>
              <a:spcBef>
                <a:spcPct val="0"/>
              </a:spcBef>
            </a:pPr>
            <a:endParaRPr lang="en-US" sz="2560" dirty="0">
              <a:solidFill>
                <a:srgbClr val="000000"/>
              </a:solidFill>
              <a:latin typeface="Handelson Four"/>
              <a:ea typeface="Handelson Four"/>
              <a:cs typeface="Handelson Four"/>
              <a:sym typeface="Handelson Four"/>
            </a:endParaRPr>
          </a:p>
        </p:txBody>
      </p:sp>
      <p:sp>
        <p:nvSpPr>
          <p:cNvPr id="4" name="Freeform 4"/>
          <p:cNvSpPr/>
          <p:nvPr/>
        </p:nvSpPr>
        <p:spPr>
          <a:xfrm rot="-980904">
            <a:off x="-107658" y="373081"/>
            <a:ext cx="2179919" cy="2179919"/>
          </a:xfrm>
          <a:custGeom>
            <a:avLst/>
            <a:gdLst/>
            <a:ahLst/>
            <a:cxnLst/>
            <a:rect l="l" t="t" r="r" b="b"/>
            <a:pathLst>
              <a:path w="2179919" h="2179919">
                <a:moveTo>
                  <a:pt x="0" y="0"/>
                </a:moveTo>
                <a:lnTo>
                  <a:pt x="2179919" y="0"/>
                </a:lnTo>
                <a:lnTo>
                  <a:pt x="2179919" y="2179918"/>
                </a:lnTo>
                <a:lnTo>
                  <a:pt x="0" y="217991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5" name="Freeform 5"/>
          <p:cNvSpPr/>
          <p:nvPr/>
        </p:nvSpPr>
        <p:spPr>
          <a:xfrm>
            <a:off x="3220616" y="5457800"/>
            <a:ext cx="2909863" cy="1109344"/>
          </a:xfrm>
          <a:custGeom>
            <a:avLst/>
            <a:gdLst/>
            <a:ahLst/>
            <a:cxnLst/>
            <a:rect l="l" t="t" r="r" b="b"/>
            <a:pathLst>
              <a:path w="3498076" h="1550154">
                <a:moveTo>
                  <a:pt x="0" y="0"/>
                </a:moveTo>
                <a:lnTo>
                  <a:pt x="3498076" y="0"/>
                </a:lnTo>
                <a:lnTo>
                  <a:pt x="3498076" y="1550154"/>
                </a:lnTo>
                <a:lnTo>
                  <a:pt x="0" y="1550154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/>
            <a:stretch>
              <a:fillRect t="-100439" b="-100439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6" name="TextBox 6"/>
          <p:cNvSpPr txBox="1"/>
          <p:nvPr/>
        </p:nvSpPr>
        <p:spPr>
          <a:xfrm>
            <a:off x="4874260" y="3398816"/>
            <a:ext cx="5080" cy="4699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82"/>
              </a:lnSpc>
            </a:pPr>
            <a:endParaRPr/>
          </a:p>
        </p:txBody>
      </p:sp>
      <p:sp>
        <p:nvSpPr>
          <p:cNvPr id="7" name="TextBox 7"/>
          <p:cNvSpPr txBox="1"/>
          <p:nvPr/>
        </p:nvSpPr>
        <p:spPr>
          <a:xfrm>
            <a:off x="2849258" y="1353211"/>
            <a:ext cx="4171051" cy="8047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869"/>
              </a:lnSpc>
            </a:pPr>
            <a:r>
              <a:rPr lang="en-US" sz="4906" b="1" dirty="0">
                <a:solidFill>
                  <a:srgbClr val="1D8A2D"/>
                </a:solidFill>
                <a:latin typeface="Ahkio Bold"/>
                <a:ea typeface="Ahkio Bold"/>
                <a:cs typeface="Ahkio Bold"/>
                <a:sym typeface="Ahkio Bold"/>
              </a:rPr>
              <a:t>PLASTICA DURA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9753600" cy="7315200"/>
          </a:xfrm>
          <a:custGeom>
            <a:avLst/>
            <a:gdLst/>
            <a:ahLst/>
            <a:cxnLst/>
            <a:rect l="l" t="t" r="r" b="b"/>
            <a:pathLst>
              <a:path w="9753600" h="7315200">
                <a:moveTo>
                  <a:pt x="0" y="0"/>
                </a:moveTo>
                <a:lnTo>
                  <a:pt x="9753600" y="0"/>
                </a:lnTo>
                <a:lnTo>
                  <a:pt x="9753600" y="7315200"/>
                </a:lnTo>
                <a:lnTo>
                  <a:pt x="0" y="73152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4063" t="-6481" b="-6678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" name="TextBox 3"/>
          <p:cNvSpPr txBox="1"/>
          <p:nvPr/>
        </p:nvSpPr>
        <p:spPr>
          <a:xfrm>
            <a:off x="1850684" y="790100"/>
            <a:ext cx="5240631" cy="24823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81"/>
              </a:lnSpc>
              <a:spcBef>
                <a:spcPct val="0"/>
              </a:spcBef>
            </a:pPr>
            <a:r>
              <a:rPr lang="en-US" sz="2415">
                <a:solidFill>
                  <a:srgbClr val="000000"/>
                </a:solidFill>
                <a:latin typeface="Satisfy"/>
                <a:ea typeface="Satisfy"/>
                <a:cs typeface="Satisfy"/>
                <a:sym typeface="Satisfy"/>
              </a:rPr>
              <a:t>              </a:t>
            </a:r>
          </a:p>
          <a:p>
            <a:pPr algn="ctr">
              <a:lnSpc>
                <a:spcPts val="3381"/>
              </a:lnSpc>
              <a:spcBef>
                <a:spcPct val="0"/>
              </a:spcBef>
            </a:pPr>
            <a:endParaRPr lang="en-US" sz="2415">
              <a:solidFill>
                <a:srgbClr val="000000"/>
              </a:solidFill>
              <a:latin typeface="Satisfy"/>
              <a:ea typeface="Satisfy"/>
              <a:cs typeface="Satisfy"/>
              <a:sym typeface="Satisfy"/>
            </a:endParaRPr>
          </a:p>
          <a:p>
            <a:pPr algn="ctr">
              <a:lnSpc>
                <a:spcPts val="6869"/>
              </a:lnSpc>
              <a:spcBef>
                <a:spcPct val="0"/>
              </a:spcBef>
            </a:pPr>
            <a:r>
              <a:rPr lang="en-US" sz="4906">
                <a:solidFill>
                  <a:srgbClr val="28872D"/>
                </a:solidFill>
                <a:latin typeface="Ahkio"/>
                <a:ea typeface="Ahkio"/>
                <a:cs typeface="Ahkio"/>
                <a:sym typeface="Ahkio"/>
              </a:rPr>
              <a:t> PLASTICA MORBIDA</a:t>
            </a:r>
          </a:p>
          <a:p>
            <a:pPr algn="ctr">
              <a:lnSpc>
                <a:spcPts val="2261"/>
              </a:lnSpc>
              <a:spcBef>
                <a:spcPct val="0"/>
              </a:spcBef>
            </a:pPr>
            <a:endParaRPr lang="en-US" sz="4906">
              <a:solidFill>
                <a:srgbClr val="28872D"/>
              </a:solidFill>
              <a:latin typeface="Ahkio"/>
              <a:ea typeface="Ahkio"/>
              <a:cs typeface="Ahkio"/>
              <a:sym typeface="Ahkio"/>
            </a:endParaRPr>
          </a:p>
          <a:p>
            <a:pPr algn="ctr">
              <a:lnSpc>
                <a:spcPts val="2261"/>
              </a:lnSpc>
              <a:spcBef>
                <a:spcPct val="0"/>
              </a:spcBef>
            </a:pPr>
            <a:endParaRPr lang="en-US" sz="4906">
              <a:solidFill>
                <a:srgbClr val="28872D"/>
              </a:solidFill>
              <a:latin typeface="Ahkio"/>
              <a:ea typeface="Ahkio"/>
              <a:cs typeface="Ahkio"/>
              <a:sym typeface="Ahkio"/>
            </a:endParaRPr>
          </a:p>
          <a:p>
            <a:pPr algn="ctr">
              <a:lnSpc>
                <a:spcPts val="1504"/>
              </a:lnSpc>
              <a:spcBef>
                <a:spcPct val="0"/>
              </a:spcBef>
            </a:pPr>
            <a:endParaRPr lang="en-US" sz="4906">
              <a:solidFill>
                <a:srgbClr val="28872D"/>
              </a:solidFill>
              <a:latin typeface="Ahkio"/>
              <a:ea typeface="Ahkio"/>
              <a:cs typeface="Ahkio"/>
              <a:sym typeface="Ahkio"/>
            </a:endParaRPr>
          </a:p>
        </p:txBody>
      </p:sp>
      <p:sp>
        <p:nvSpPr>
          <p:cNvPr id="4" name="Freeform 4"/>
          <p:cNvSpPr/>
          <p:nvPr/>
        </p:nvSpPr>
        <p:spPr>
          <a:xfrm rot="-1916569">
            <a:off x="96125" y="990757"/>
            <a:ext cx="2495470" cy="1754366"/>
          </a:xfrm>
          <a:custGeom>
            <a:avLst/>
            <a:gdLst/>
            <a:ahLst/>
            <a:cxnLst/>
            <a:rect l="l" t="t" r="r" b="b"/>
            <a:pathLst>
              <a:path w="2495470" h="1754366">
                <a:moveTo>
                  <a:pt x="0" y="0"/>
                </a:moveTo>
                <a:lnTo>
                  <a:pt x="2495470" y="0"/>
                </a:lnTo>
                <a:lnTo>
                  <a:pt x="2495470" y="1754366"/>
                </a:lnTo>
                <a:lnTo>
                  <a:pt x="0" y="175436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5" name="TextBox 5"/>
          <p:cNvSpPr txBox="1"/>
          <p:nvPr/>
        </p:nvSpPr>
        <p:spPr>
          <a:xfrm>
            <a:off x="1622149" y="2494553"/>
            <a:ext cx="5697703" cy="31926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583"/>
              </a:lnSpc>
              <a:spcBef>
                <a:spcPct val="0"/>
              </a:spcBef>
            </a:pP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La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plastica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morbida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è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fatta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per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contenere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liquidi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e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ricoprire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oggetti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per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proteggerli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per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esempio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tra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i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nostri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gruppi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abbiamo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usato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contenitori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per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liquidi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e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dai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test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è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uscito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che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: la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plastica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morbida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è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semplice da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tagliare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ma non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è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facile farci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penetrare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un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oggetto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,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è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elastico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, e molto semplice da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grattare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e col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calore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si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modifica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.</a:t>
            </a:r>
          </a:p>
        </p:txBody>
      </p:sp>
      <p:sp>
        <p:nvSpPr>
          <p:cNvPr id="6" name="Freeform 6"/>
          <p:cNvSpPr/>
          <p:nvPr/>
        </p:nvSpPr>
        <p:spPr>
          <a:xfrm rot="-5400000">
            <a:off x="7201644" y="3848844"/>
            <a:ext cx="2916521" cy="2187391"/>
          </a:xfrm>
          <a:custGeom>
            <a:avLst/>
            <a:gdLst/>
            <a:ahLst/>
            <a:cxnLst/>
            <a:rect l="l" t="t" r="r" b="b"/>
            <a:pathLst>
              <a:path w="2916521" h="2187391">
                <a:moveTo>
                  <a:pt x="0" y="0"/>
                </a:moveTo>
                <a:lnTo>
                  <a:pt x="2916521" y="0"/>
                </a:lnTo>
                <a:lnTo>
                  <a:pt x="2916521" y="2187391"/>
                </a:lnTo>
                <a:lnTo>
                  <a:pt x="0" y="2187391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7" name="Freeform 7"/>
          <p:cNvSpPr/>
          <p:nvPr/>
        </p:nvSpPr>
        <p:spPr>
          <a:xfrm rot="968987">
            <a:off x="7496579" y="957782"/>
            <a:ext cx="2438242" cy="1616661"/>
          </a:xfrm>
          <a:custGeom>
            <a:avLst/>
            <a:gdLst/>
            <a:ahLst/>
            <a:cxnLst/>
            <a:rect l="l" t="t" r="r" b="b"/>
            <a:pathLst>
              <a:path w="2438242" h="1616661">
                <a:moveTo>
                  <a:pt x="0" y="0"/>
                </a:moveTo>
                <a:lnTo>
                  <a:pt x="2438242" y="0"/>
                </a:lnTo>
                <a:lnTo>
                  <a:pt x="2438242" y="1616660"/>
                </a:lnTo>
                <a:lnTo>
                  <a:pt x="0" y="161666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9753600" cy="7315200"/>
          </a:xfrm>
          <a:custGeom>
            <a:avLst/>
            <a:gdLst/>
            <a:ahLst/>
            <a:cxnLst/>
            <a:rect l="l" t="t" r="r" b="b"/>
            <a:pathLst>
              <a:path w="9753600" h="7315200">
                <a:moveTo>
                  <a:pt x="0" y="0"/>
                </a:moveTo>
                <a:lnTo>
                  <a:pt x="9753600" y="0"/>
                </a:lnTo>
                <a:lnTo>
                  <a:pt x="9753600" y="7315200"/>
                </a:lnTo>
                <a:lnTo>
                  <a:pt x="0" y="73152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" name="Freeform 3"/>
          <p:cNvSpPr/>
          <p:nvPr/>
        </p:nvSpPr>
        <p:spPr>
          <a:xfrm>
            <a:off x="5581077" y="4506119"/>
            <a:ext cx="3594222" cy="2520448"/>
          </a:xfrm>
          <a:custGeom>
            <a:avLst/>
            <a:gdLst/>
            <a:ahLst/>
            <a:cxnLst/>
            <a:rect l="l" t="t" r="r" b="b"/>
            <a:pathLst>
              <a:path w="3594222" h="2520448">
                <a:moveTo>
                  <a:pt x="0" y="0"/>
                </a:moveTo>
                <a:lnTo>
                  <a:pt x="3594222" y="0"/>
                </a:lnTo>
                <a:lnTo>
                  <a:pt x="3594222" y="2520448"/>
                </a:lnTo>
                <a:lnTo>
                  <a:pt x="0" y="2520448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" name="Freeform 4"/>
          <p:cNvSpPr/>
          <p:nvPr/>
        </p:nvSpPr>
        <p:spPr>
          <a:xfrm>
            <a:off x="382038" y="752716"/>
            <a:ext cx="3594222" cy="2520448"/>
          </a:xfrm>
          <a:custGeom>
            <a:avLst/>
            <a:gdLst/>
            <a:ahLst/>
            <a:cxnLst/>
            <a:rect l="l" t="t" r="r" b="b"/>
            <a:pathLst>
              <a:path w="3594222" h="2520448">
                <a:moveTo>
                  <a:pt x="0" y="0"/>
                </a:moveTo>
                <a:lnTo>
                  <a:pt x="3594222" y="0"/>
                </a:lnTo>
                <a:lnTo>
                  <a:pt x="3594222" y="2520448"/>
                </a:lnTo>
                <a:lnTo>
                  <a:pt x="0" y="2520448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5" name="TextBox 5"/>
          <p:cNvSpPr txBox="1"/>
          <p:nvPr/>
        </p:nvSpPr>
        <p:spPr>
          <a:xfrm>
            <a:off x="2027576" y="2939729"/>
            <a:ext cx="6809664" cy="140871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720"/>
              </a:lnSpc>
              <a:spcBef>
                <a:spcPct val="0"/>
              </a:spcBef>
            </a:pPr>
            <a:r>
              <a:rPr lang="en-US" sz="8371" dirty="0">
                <a:solidFill>
                  <a:srgbClr val="FFFFFF"/>
                </a:solidFill>
                <a:latin typeface="Ahkio"/>
                <a:ea typeface="Ahkio"/>
                <a:cs typeface="Ahkio"/>
                <a:sym typeface="Ahkio"/>
              </a:rPr>
              <a:t>L’ ESCURSIONE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9753600" cy="7315200"/>
          </a:xfrm>
          <a:custGeom>
            <a:avLst/>
            <a:gdLst/>
            <a:ahLst/>
            <a:cxnLst/>
            <a:rect l="l" t="t" r="r" b="b"/>
            <a:pathLst>
              <a:path w="9753600" h="7315200">
                <a:moveTo>
                  <a:pt x="0" y="0"/>
                </a:moveTo>
                <a:lnTo>
                  <a:pt x="9753600" y="0"/>
                </a:lnTo>
                <a:lnTo>
                  <a:pt x="9753600" y="7315200"/>
                </a:lnTo>
                <a:lnTo>
                  <a:pt x="0" y="73152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4063" t="-6481" b="-6678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" name="Freeform 3"/>
          <p:cNvSpPr/>
          <p:nvPr/>
        </p:nvSpPr>
        <p:spPr>
          <a:xfrm>
            <a:off x="160221" y="1955620"/>
            <a:ext cx="1702523" cy="1701980"/>
          </a:xfrm>
          <a:custGeom>
            <a:avLst/>
            <a:gdLst/>
            <a:ahLst/>
            <a:cxnLst/>
            <a:rect l="l" t="t" r="r" b="b"/>
            <a:pathLst>
              <a:path w="1702523" h="1701980">
                <a:moveTo>
                  <a:pt x="0" y="0"/>
                </a:moveTo>
                <a:lnTo>
                  <a:pt x="1702523" y="0"/>
                </a:lnTo>
                <a:lnTo>
                  <a:pt x="1702523" y="1701980"/>
                </a:lnTo>
                <a:lnTo>
                  <a:pt x="0" y="17019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4899" r="-18553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" name="Freeform 4"/>
          <p:cNvSpPr/>
          <p:nvPr/>
        </p:nvSpPr>
        <p:spPr>
          <a:xfrm>
            <a:off x="6248873" y="3807543"/>
            <a:ext cx="2125404" cy="2044617"/>
          </a:xfrm>
          <a:custGeom>
            <a:avLst/>
            <a:gdLst/>
            <a:ahLst/>
            <a:cxnLst/>
            <a:rect l="l" t="t" r="r" b="b"/>
            <a:pathLst>
              <a:path w="2125404" h="2044617">
                <a:moveTo>
                  <a:pt x="0" y="0"/>
                </a:moveTo>
                <a:lnTo>
                  <a:pt x="2125403" y="0"/>
                </a:lnTo>
                <a:lnTo>
                  <a:pt x="2125403" y="2044617"/>
                </a:lnTo>
                <a:lnTo>
                  <a:pt x="0" y="2044617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/>
            <a:stretch>
              <a:fillRect t="-23904" r="-58926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5" name="Freeform 5"/>
          <p:cNvSpPr/>
          <p:nvPr/>
        </p:nvSpPr>
        <p:spPr>
          <a:xfrm>
            <a:off x="2239541" y="4481572"/>
            <a:ext cx="1855233" cy="1418436"/>
          </a:xfrm>
          <a:custGeom>
            <a:avLst/>
            <a:gdLst/>
            <a:ahLst/>
            <a:cxnLst/>
            <a:rect l="l" t="t" r="r" b="b"/>
            <a:pathLst>
              <a:path w="1855233" h="1418436">
                <a:moveTo>
                  <a:pt x="0" y="0"/>
                </a:moveTo>
                <a:lnTo>
                  <a:pt x="1855233" y="0"/>
                </a:lnTo>
                <a:lnTo>
                  <a:pt x="1855233" y="1418437"/>
                </a:lnTo>
                <a:lnTo>
                  <a:pt x="0" y="14184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941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6" name="TextBox 6"/>
          <p:cNvSpPr txBox="1"/>
          <p:nvPr/>
        </p:nvSpPr>
        <p:spPr>
          <a:xfrm>
            <a:off x="1137101" y="1469295"/>
            <a:ext cx="7479397" cy="858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69"/>
              </a:lnSpc>
              <a:spcBef>
                <a:spcPct val="0"/>
              </a:spcBef>
            </a:pPr>
            <a:r>
              <a:rPr lang="en-US" sz="4906" b="1">
                <a:solidFill>
                  <a:srgbClr val="28872D"/>
                </a:solidFill>
                <a:latin typeface="Ahkio Bold"/>
                <a:ea typeface="Ahkio Bold"/>
                <a:cs typeface="Ahkio Bold"/>
                <a:sym typeface="Ahkio Bold"/>
              </a:rPr>
              <a:t>LAVORI ALL’ APERTO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862744" y="2149940"/>
            <a:ext cx="7002713" cy="8963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583"/>
              </a:lnSpc>
            </a:pP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Come prima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cosa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ci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siamo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suddivisi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i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lavori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.</a:t>
            </a:r>
          </a:p>
          <a:p>
            <a:pPr>
              <a:lnSpc>
                <a:spcPts val="3583"/>
              </a:lnSpc>
              <a:spcBef>
                <a:spcPct val="0"/>
              </a:spcBef>
            </a:pP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Poi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abbiamo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collaborato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per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trovare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i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rifiuti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nei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punti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seguenti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793933" y="3041646"/>
            <a:ext cx="3593605" cy="13484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52704" lvl="1" indent="-276352">
              <a:lnSpc>
                <a:spcPts val="3583"/>
              </a:lnSpc>
              <a:buFont typeface="Arial"/>
              <a:buChar char="•"/>
            </a:pP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parcheggio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              </a:t>
            </a:r>
          </a:p>
          <a:p>
            <a:pPr marL="552704" lvl="1" indent="-276352">
              <a:lnSpc>
                <a:spcPts val="3583"/>
              </a:lnSpc>
              <a:buFont typeface="Arial"/>
              <a:buChar char="•"/>
            </a:pP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parco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giochi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             </a:t>
            </a:r>
          </a:p>
          <a:p>
            <a:pPr marL="552704" lvl="1" indent="-276352">
              <a:lnSpc>
                <a:spcPts val="3583"/>
              </a:lnSpc>
              <a:spcBef>
                <a:spcPct val="0"/>
              </a:spcBef>
              <a:buFont typeface="Arial"/>
              <a:buChar char="•"/>
            </a:pP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cascata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                     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9753600" cy="7315200"/>
          </a:xfrm>
          <a:custGeom>
            <a:avLst/>
            <a:gdLst/>
            <a:ahLst/>
            <a:cxnLst/>
            <a:rect l="l" t="t" r="r" b="b"/>
            <a:pathLst>
              <a:path w="9753600" h="7315200">
                <a:moveTo>
                  <a:pt x="0" y="0"/>
                </a:moveTo>
                <a:lnTo>
                  <a:pt x="9753600" y="0"/>
                </a:lnTo>
                <a:lnTo>
                  <a:pt x="9753600" y="7315200"/>
                </a:lnTo>
                <a:lnTo>
                  <a:pt x="0" y="73152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4063" t="-6481" b="-6678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" name="Freeform 3"/>
          <p:cNvSpPr/>
          <p:nvPr/>
        </p:nvSpPr>
        <p:spPr>
          <a:xfrm>
            <a:off x="2920841" y="4137509"/>
            <a:ext cx="2146668" cy="1610001"/>
          </a:xfrm>
          <a:custGeom>
            <a:avLst/>
            <a:gdLst/>
            <a:ahLst/>
            <a:cxnLst/>
            <a:rect l="l" t="t" r="r" b="b"/>
            <a:pathLst>
              <a:path w="2146668" h="1610001">
                <a:moveTo>
                  <a:pt x="0" y="0"/>
                </a:moveTo>
                <a:lnTo>
                  <a:pt x="2146668" y="0"/>
                </a:lnTo>
                <a:lnTo>
                  <a:pt x="2146668" y="1610001"/>
                </a:lnTo>
                <a:lnTo>
                  <a:pt x="0" y="1610001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" name="Freeform 4"/>
          <p:cNvSpPr/>
          <p:nvPr/>
        </p:nvSpPr>
        <p:spPr>
          <a:xfrm>
            <a:off x="5705394" y="4137509"/>
            <a:ext cx="2286201" cy="1714651"/>
          </a:xfrm>
          <a:custGeom>
            <a:avLst/>
            <a:gdLst/>
            <a:ahLst/>
            <a:cxnLst/>
            <a:rect l="l" t="t" r="r" b="b"/>
            <a:pathLst>
              <a:path w="2286201" h="1714651">
                <a:moveTo>
                  <a:pt x="0" y="0"/>
                </a:moveTo>
                <a:lnTo>
                  <a:pt x="2286201" y="0"/>
                </a:lnTo>
                <a:lnTo>
                  <a:pt x="2286201" y="1714651"/>
                </a:lnTo>
                <a:lnTo>
                  <a:pt x="0" y="1714651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5" name="Freeform 5"/>
          <p:cNvSpPr/>
          <p:nvPr/>
        </p:nvSpPr>
        <p:spPr>
          <a:xfrm>
            <a:off x="5673851" y="2122476"/>
            <a:ext cx="2349288" cy="1761966"/>
          </a:xfrm>
          <a:custGeom>
            <a:avLst/>
            <a:gdLst/>
            <a:ahLst/>
            <a:cxnLst/>
            <a:rect l="l" t="t" r="r" b="b"/>
            <a:pathLst>
              <a:path w="2349288" h="1761966">
                <a:moveTo>
                  <a:pt x="0" y="0"/>
                </a:moveTo>
                <a:lnTo>
                  <a:pt x="2349288" y="0"/>
                </a:lnTo>
                <a:lnTo>
                  <a:pt x="2349288" y="1761967"/>
                </a:lnTo>
                <a:lnTo>
                  <a:pt x="0" y="1761967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6" name="Freeform 6"/>
          <p:cNvSpPr/>
          <p:nvPr/>
        </p:nvSpPr>
        <p:spPr>
          <a:xfrm>
            <a:off x="548640" y="2122476"/>
            <a:ext cx="1323475" cy="1260911"/>
          </a:xfrm>
          <a:custGeom>
            <a:avLst/>
            <a:gdLst/>
            <a:ahLst/>
            <a:cxnLst/>
            <a:rect l="l" t="t" r="r" b="b"/>
            <a:pathLst>
              <a:path w="1323475" h="1260911">
                <a:moveTo>
                  <a:pt x="0" y="0"/>
                </a:moveTo>
                <a:lnTo>
                  <a:pt x="1323475" y="0"/>
                </a:lnTo>
                <a:lnTo>
                  <a:pt x="1323475" y="1260911"/>
                </a:lnTo>
                <a:lnTo>
                  <a:pt x="0" y="1260911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print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7" name="TextBox 7"/>
          <p:cNvSpPr txBox="1"/>
          <p:nvPr/>
        </p:nvSpPr>
        <p:spPr>
          <a:xfrm>
            <a:off x="2026245" y="2297635"/>
            <a:ext cx="3505200" cy="17953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16"/>
              </a:lnSpc>
            </a:pPr>
            <a:r>
              <a:rPr lang="en-US" sz="2560" spc="-51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Abbiamo</a:t>
            </a:r>
            <a:r>
              <a:rPr lang="en-US" sz="2560" spc="-51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spc="-51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raccolto</a:t>
            </a:r>
            <a:r>
              <a:rPr lang="en-US" sz="2560" spc="-51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spc="-51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informazioni</a:t>
            </a:r>
            <a:r>
              <a:rPr lang="en-US" sz="2560" spc="-51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spc="-51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sulle</a:t>
            </a:r>
            <a:r>
              <a:rPr lang="en-US" sz="2560" spc="-51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apposite </a:t>
            </a:r>
            <a:r>
              <a:rPr lang="en-US" sz="2560" spc="-51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schede</a:t>
            </a:r>
            <a:r>
              <a:rPr lang="en-US" sz="2560" spc="-51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sui </a:t>
            </a:r>
            <a:r>
              <a:rPr lang="en-US" sz="2560" spc="-51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rifiuti</a:t>
            </a:r>
            <a:r>
              <a:rPr lang="en-US" sz="2560" spc="-51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spc="-51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che</a:t>
            </a:r>
            <a:r>
              <a:rPr lang="en-US" sz="2560" spc="-51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 </a:t>
            </a:r>
            <a:r>
              <a:rPr lang="en-US" sz="2560" spc="-51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abbiamo</a:t>
            </a:r>
            <a:r>
              <a:rPr lang="en-US" sz="2560" spc="-51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spc="-51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trovato</a:t>
            </a:r>
            <a:r>
              <a:rPr lang="en-US" sz="2560" spc="-51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in </a:t>
            </a:r>
            <a:r>
              <a:rPr lang="en-US" sz="2560" spc="-51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giro</a:t>
            </a:r>
            <a:r>
              <a:rPr lang="en-US" sz="2560" spc="-51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per il </a:t>
            </a:r>
            <a:r>
              <a:rPr lang="en-US" sz="2560" spc="-51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parcheggio</a:t>
            </a:r>
            <a:endParaRPr lang="en-US" sz="2560" spc="-51" dirty="0">
              <a:solidFill>
                <a:srgbClr val="000000"/>
              </a:solidFill>
              <a:latin typeface="Handelson Four"/>
              <a:ea typeface="Handelson Four"/>
              <a:cs typeface="Handelson Four"/>
              <a:sym typeface="Handelson Four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3187416" y="1371600"/>
            <a:ext cx="3489584" cy="8583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869"/>
              </a:lnSpc>
              <a:spcBef>
                <a:spcPct val="0"/>
              </a:spcBef>
            </a:pPr>
            <a:r>
              <a:rPr lang="en-US" sz="4906" b="1" dirty="0">
                <a:solidFill>
                  <a:srgbClr val="28872D"/>
                </a:solidFill>
                <a:latin typeface="Ahkio Bold"/>
                <a:ea typeface="Ahkio Bold"/>
                <a:cs typeface="Ahkio Bold"/>
                <a:sym typeface="Ahkio Bold"/>
              </a:rPr>
              <a:t>PARCHEGGIO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9753600" cy="7315200"/>
          </a:xfrm>
          <a:custGeom>
            <a:avLst/>
            <a:gdLst/>
            <a:ahLst/>
            <a:cxnLst/>
            <a:rect l="l" t="t" r="r" b="b"/>
            <a:pathLst>
              <a:path w="9753600" h="7315200">
                <a:moveTo>
                  <a:pt x="0" y="0"/>
                </a:moveTo>
                <a:lnTo>
                  <a:pt x="9753600" y="0"/>
                </a:lnTo>
                <a:lnTo>
                  <a:pt x="9753600" y="7315200"/>
                </a:lnTo>
                <a:lnTo>
                  <a:pt x="0" y="73152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4063" t="-6481" b="-6678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" name="Freeform 3"/>
          <p:cNvSpPr/>
          <p:nvPr/>
        </p:nvSpPr>
        <p:spPr>
          <a:xfrm>
            <a:off x="7242995" y="4452169"/>
            <a:ext cx="2747243" cy="2349395"/>
          </a:xfrm>
          <a:custGeom>
            <a:avLst/>
            <a:gdLst/>
            <a:ahLst/>
            <a:cxnLst/>
            <a:rect l="l" t="t" r="r" b="b"/>
            <a:pathLst>
              <a:path w="2747243" h="2349395">
                <a:moveTo>
                  <a:pt x="0" y="0"/>
                </a:moveTo>
                <a:lnTo>
                  <a:pt x="2747244" y="0"/>
                </a:lnTo>
                <a:lnTo>
                  <a:pt x="2747244" y="2349395"/>
                </a:lnTo>
                <a:lnTo>
                  <a:pt x="0" y="2349395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/>
            <a:stretch>
              <a:fillRect l="-37984" t="-17547" r="-2641" b="-5782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" name="Freeform 4"/>
          <p:cNvSpPr/>
          <p:nvPr/>
        </p:nvSpPr>
        <p:spPr>
          <a:xfrm>
            <a:off x="0" y="914400"/>
            <a:ext cx="2645902" cy="2386351"/>
          </a:xfrm>
          <a:custGeom>
            <a:avLst/>
            <a:gdLst/>
            <a:ahLst/>
            <a:cxnLst/>
            <a:rect l="l" t="t" r="r" b="b"/>
            <a:pathLst>
              <a:path w="2645902" h="2386351">
                <a:moveTo>
                  <a:pt x="0" y="0"/>
                </a:moveTo>
                <a:lnTo>
                  <a:pt x="2645902" y="0"/>
                </a:lnTo>
                <a:lnTo>
                  <a:pt x="2645902" y="2386351"/>
                </a:lnTo>
                <a:lnTo>
                  <a:pt x="0" y="2386351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/>
            <a:stretch>
              <a:fillRect l="-29966" t="-8521" r="-30501" b="-24919"/>
            </a:stretch>
          </a:blipFill>
        </p:spPr>
        <p:txBody>
          <a:bodyPr/>
          <a:lstStyle/>
          <a:p>
            <a:endParaRPr lang="it-IT"/>
          </a:p>
        </p:txBody>
      </p:sp>
      <p:grpSp>
        <p:nvGrpSpPr>
          <p:cNvPr id="5" name="Group 5"/>
          <p:cNvGrpSpPr/>
          <p:nvPr/>
        </p:nvGrpSpPr>
        <p:grpSpPr>
          <a:xfrm>
            <a:off x="-409020" y="3657600"/>
            <a:ext cx="3118673" cy="3118673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D8A2D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27093" tIns="27093" rIns="27093" bIns="27093" rtlCol="0" anchor="ctr"/>
            <a:lstStyle/>
            <a:p>
              <a:pPr algn="ctr">
                <a:lnSpc>
                  <a:spcPts val="1418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1624463">
            <a:off x="-227637" y="3988209"/>
            <a:ext cx="2755907" cy="2457456"/>
          </a:xfrm>
          <a:custGeom>
            <a:avLst/>
            <a:gdLst/>
            <a:ahLst/>
            <a:cxnLst/>
            <a:rect l="l" t="t" r="r" b="b"/>
            <a:pathLst>
              <a:path w="2755907" h="2457456">
                <a:moveTo>
                  <a:pt x="0" y="0"/>
                </a:moveTo>
                <a:lnTo>
                  <a:pt x="2755907" y="0"/>
                </a:lnTo>
                <a:lnTo>
                  <a:pt x="2755907" y="2457456"/>
                </a:lnTo>
                <a:lnTo>
                  <a:pt x="0" y="2457456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/>
            <a:stretch>
              <a:fillRect l="-7451" r="-11442"/>
            </a:stretch>
          </a:blipFill>
        </p:spPr>
        <p:txBody>
          <a:bodyPr/>
          <a:lstStyle/>
          <a:p>
            <a:endParaRPr lang="it-IT"/>
          </a:p>
        </p:txBody>
      </p:sp>
      <p:grpSp>
        <p:nvGrpSpPr>
          <p:cNvPr id="9" name="Group 9"/>
          <p:cNvGrpSpPr/>
          <p:nvPr/>
        </p:nvGrpSpPr>
        <p:grpSpPr>
          <a:xfrm>
            <a:off x="7043399" y="384925"/>
            <a:ext cx="3281076" cy="3272675"/>
            <a:chOff x="0" y="0"/>
            <a:chExt cx="840783" cy="83863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40783" cy="838630"/>
            </a:xfrm>
            <a:custGeom>
              <a:avLst/>
              <a:gdLst/>
              <a:ahLst/>
              <a:cxnLst/>
              <a:rect l="l" t="t" r="r" b="b"/>
              <a:pathLst>
                <a:path w="840783" h="838630">
                  <a:moveTo>
                    <a:pt x="420392" y="0"/>
                  </a:moveTo>
                  <a:cubicBezTo>
                    <a:pt x="188216" y="0"/>
                    <a:pt x="0" y="187734"/>
                    <a:pt x="0" y="419315"/>
                  </a:cubicBezTo>
                  <a:cubicBezTo>
                    <a:pt x="0" y="650896"/>
                    <a:pt x="188216" y="838630"/>
                    <a:pt x="420392" y="838630"/>
                  </a:cubicBezTo>
                  <a:cubicBezTo>
                    <a:pt x="652567" y="838630"/>
                    <a:pt x="840783" y="650896"/>
                    <a:pt x="840783" y="419315"/>
                  </a:cubicBezTo>
                  <a:cubicBezTo>
                    <a:pt x="840783" y="187734"/>
                    <a:pt x="652567" y="0"/>
                    <a:pt x="420392" y="0"/>
                  </a:cubicBezTo>
                  <a:close/>
                </a:path>
              </a:pathLst>
            </a:custGeom>
            <a:solidFill>
              <a:srgbClr val="1D8A2D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78823" y="50047"/>
              <a:ext cx="683136" cy="709962"/>
            </a:xfrm>
            <a:prstGeom prst="rect">
              <a:avLst/>
            </a:prstGeom>
          </p:spPr>
          <p:txBody>
            <a:bodyPr lIns="27093" tIns="27093" rIns="27093" bIns="27093" rtlCol="0" anchor="ctr"/>
            <a:lstStyle/>
            <a:p>
              <a:pPr algn="ctr">
                <a:lnSpc>
                  <a:spcPts val="1418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2" name="Freeform 12"/>
          <p:cNvSpPr/>
          <p:nvPr/>
        </p:nvSpPr>
        <p:spPr>
          <a:xfrm rot="962727">
            <a:off x="7262391" y="1012077"/>
            <a:ext cx="2646029" cy="2325133"/>
          </a:xfrm>
          <a:custGeom>
            <a:avLst/>
            <a:gdLst/>
            <a:ahLst/>
            <a:cxnLst/>
            <a:rect l="l" t="t" r="r" b="b"/>
            <a:pathLst>
              <a:path w="2646029" h="2325133">
                <a:moveTo>
                  <a:pt x="0" y="0"/>
                </a:moveTo>
                <a:lnTo>
                  <a:pt x="2646029" y="0"/>
                </a:lnTo>
                <a:lnTo>
                  <a:pt x="2646029" y="2325132"/>
                </a:lnTo>
                <a:lnTo>
                  <a:pt x="0" y="2325132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print"/>
            <a:stretch>
              <a:fillRect l="-12367" r="-4795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3" name="TextBox 13"/>
          <p:cNvSpPr txBox="1"/>
          <p:nvPr/>
        </p:nvSpPr>
        <p:spPr>
          <a:xfrm>
            <a:off x="1382332" y="3278702"/>
            <a:ext cx="6988936" cy="714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97"/>
              </a:lnSpc>
              <a:spcBef>
                <a:spcPct val="0"/>
              </a:spcBef>
            </a:pPr>
            <a:r>
              <a:rPr lang="en-US" sz="4906" b="1" spc="-98">
                <a:solidFill>
                  <a:srgbClr val="28872D"/>
                </a:solidFill>
                <a:latin typeface="Ahkio Bold"/>
                <a:ea typeface="Ahkio Bold"/>
                <a:cs typeface="Ahkio Bold"/>
                <a:sym typeface="Ahkio Bold"/>
              </a:rPr>
              <a:t> PARCO GIOCHI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3624601" y="1503955"/>
            <a:ext cx="2504398" cy="8963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84"/>
              </a:lnSpc>
              <a:spcBef>
                <a:spcPct val="0"/>
              </a:spcBef>
            </a:pPr>
            <a:r>
              <a:rPr lang="en-US" sz="256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DOPO IL PARCHEGGIO CI SIAMO DIRETTI AL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423081" y="4538288"/>
            <a:ext cx="4819915" cy="8963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83"/>
              </a:lnSpc>
            </a:pPr>
            <a:r>
              <a:rPr lang="en-US" sz="256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ABBIAMO TROVATO PRINCIPALMENTE </a:t>
            </a:r>
          </a:p>
          <a:p>
            <a:pPr algn="ctr">
              <a:lnSpc>
                <a:spcPts val="3583"/>
              </a:lnSpc>
              <a:spcBef>
                <a:spcPct val="0"/>
              </a:spcBef>
            </a:pPr>
            <a:r>
              <a:rPr lang="en-US" sz="256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PLASTICA DI MERENDE E MOZZICONI DI SIGARETTE 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821529" y="4007923"/>
            <a:ext cx="110543" cy="4442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83"/>
              </a:lnSpc>
              <a:spcBef>
                <a:spcPct val="0"/>
              </a:spcBef>
            </a:pPr>
            <a:r>
              <a:rPr lang="en-US" sz="256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9753600" cy="7315200"/>
          </a:xfrm>
          <a:custGeom>
            <a:avLst/>
            <a:gdLst/>
            <a:ahLst/>
            <a:cxnLst/>
            <a:rect l="l" t="t" r="r" b="b"/>
            <a:pathLst>
              <a:path w="9753600" h="7315200">
                <a:moveTo>
                  <a:pt x="0" y="0"/>
                </a:moveTo>
                <a:lnTo>
                  <a:pt x="9753600" y="0"/>
                </a:lnTo>
                <a:lnTo>
                  <a:pt x="9753600" y="7315200"/>
                </a:lnTo>
                <a:lnTo>
                  <a:pt x="0" y="73152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4063" t="-6481" b="-6678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" name="Freeform 3"/>
          <p:cNvSpPr/>
          <p:nvPr/>
        </p:nvSpPr>
        <p:spPr>
          <a:xfrm>
            <a:off x="204189" y="467046"/>
            <a:ext cx="3245238" cy="2856176"/>
          </a:xfrm>
          <a:custGeom>
            <a:avLst/>
            <a:gdLst/>
            <a:ahLst/>
            <a:cxnLst/>
            <a:rect l="l" t="t" r="r" b="b"/>
            <a:pathLst>
              <a:path w="3245238" h="2856176">
                <a:moveTo>
                  <a:pt x="0" y="0"/>
                </a:moveTo>
                <a:lnTo>
                  <a:pt x="3245238" y="0"/>
                </a:lnTo>
                <a:lnTo>
                  <a:pt x="3245238" y="2856177"/>
                </a:lnTo>
                <a:lnTo>
                  <a:pt x="0" y="2856177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/>
            <a:stretch>
              <a:fillRect l="-21475" t="-22020" r="-21475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" name="Freeform 4"/>
          <p:cNvSpPr/>
          <p:nvPr/>
        </p:nvSpPr>
        <p:spPr>
          <a:xfrm>
            <a:off x="6831661" y="-863806"/>
            <a:ext cx="3498901" cy="3275747"/>
          </a:xfrm>
          <a:custGeom>
            <a:avLst/>
            <a:gdLst/>
            <a:ahLst/>
            <a:cxnLst/>
            <a:rect l="l" t="t" r="r" b="b"/>
            <a:pathLst>
              <a:path w="3498901" h="3275747">
                <a:moveTo>
                  <a:pt x="0" y="0"/>
                </a:moveTo>
                <a:lnTo>
                  <a:pt x="3498902" y="0"/>
                </a:lnTo>
                <a:lnTo>
                  <a:pt x="3498902" y="3275747"/>
                </a:lnTo>
                <a:lnTo>
                  <a:pt x="0" y="327574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4621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5" name="Freeform 5"/>
          <p:cNvSpPr/>
          <p:nvPr/>
        </p:nvSpPr>
        <p:spPr>
          <a:xfrm>
            <a:off x="6582727" y="4452390"/>
            <a:ext cx="3039741" cy="2307087"/>
          </a:xfrm>
          <a:custGeom>
            <a:avLst/>
            <a:gdLst/>
            <a:ahLst/>
            <a:cxnLst/>
            <a:rect l="l" t="t" r="r" b="b"/>
            <a:pathLst>
              <a:path w="3039741" h="2307087">
                <a:moveTo>
                  <a:pt x="0" y="0"/>
                </a:moveTo>
                <a:lnTo>
                  <a:pt x="3039741" y="0"/>
                </a:lnTo>
                <a:lnTo>
                  <a:pt x="3039741" y="2307087"/>
                </a:lnTo>
                <a:lnTo>
                  <a:pt x="0" y="2307087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/>
            <a:stretch>
              <a:fillRect l="-9433" t="-13639" r="-5565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6" name="Freeform 6"/>
          <p:cNvSpPr/>
          <p:nvPr/>
        </p:nvSpPr>
        <p:spPr>
          <a:xfrm>
            <a:off x="2433471" y="2342549"/>
            <a:ext cx="4397183" cy="4045409"/>
          </a:xfrm>
          <a:custGeom>
            <a:avLst/>
            <a:gdLst/>
            <a:ahLst/>
            <a:cxnLst/>
            <a:rect l="l" t="t" r="r" b="b"/>
            <a:pathLst>
              <a:path w="4397183" h="4045409">
                <a:moveTo>
                  <a:pt x="0" y="0"/>
                </a:moveTo>
                <a:lnTo>
                  <a:pt x="4397183" y="0"/>
                </a:lnTo>
                <a:lnTo>
                  <a:pt x="4397183" y="4045408"/>
                </a:lnTo>
                <a:lnTo>
                  <a:pt x="0" y="4045408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print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7" name="TextBox 7"/>
          <p:cNvSpPr txBox="1"/>
          <p:nvPr/>
        </p:nvSpPr>
        <p:spPr>
          <a:xfrm>
            <a:off x="3138553" y="4394450"/>
            <a:ext cx="2458327" cy="8536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064"/>
              </a:lnSpc>
            </a:pPr>
            <a:r>
              <a:rPr lang="en-US" sz="5045" b="1" dirty="0">
                <a:solidFill>
                  <a:srgbClr val="1D8A2D"/>
                </a:solidFill>
                <a:latin typeface="Ahkio Bold"/>
                <a:ea typeface="Ahkio Bold"/>
                <a:cs typeface="Ahkio Bold"/>
                <a:sym typeface="Ahkio Bold"/>
              </a:rPr>
              <a:t>CASCATA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258431" y="3585592"/>
            <a:ext cx="3967200" cy="4877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06"/>
              </a:lnSpc>
              <a:spcBef>
                <a:spcPct val="0"/>
              </a:spcBef>
            </a:pPr>
            <a:r>
              <a:rPr lang="en-US" sz="2718">
                <a:solidFill>
                  <a:srgbClr val="1D8A2D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CON IL SENTIERO SIAMO ARRIVATI ALLA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342660" y="5059314"/>
            <a:ext cx="3798742" cy="968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06"/>
              </a:lnSpc>
              <a:spcBef>
                <a:spcPct val="0"/>
              </a:spcBef>
            </a:pPr>
            <a:r>
              <a:rPr lang="en-US" sz="2718" dirty="0" err="1">
                <a:solidFill>
                  <a:srgbClr val="1D8A2D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che</a:t>
            </a:r>
            <a:r>
              <a:rPr lang="en-US" sz="2718" dirty="0">
                <a:solidFill>
                  <a:srgbClr val="1D8A2D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è </a:t>
            </a:r>
            <a:r>
              <a:rPr lang="en-US" sz="2718" dirty="0" err="1">
                <a:solidFill>
                  <a:srgbClr val="1D8A2D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stato</a:t>
            </a:r>
            <a:r>
              <a:rPr lang="en-US" sz="2718" dirty="0">
                <a:solidFill>
                  <a:srgbClr val="1D8A2D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il punto </a:t>
            </a:r>
            <a:r>
              <a:rPr lang="en-US" sz="2718" dirty="0" err="1">
                <a:solidFill>
                  <a:srgbClr val="1D8A2D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d’arrivo</a:t>
            </a:r>
            <a:r>
              <a:rPr lang="en-US" sz="2718" dirty="0">
                <a:solidFill>
                  <a:srgbClr val="1D8A2D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del </a:t>
            </a:r>
            <a:r>
              <a:rPr lang="en-US" sz="2718" dirty="0" err="1">
                <a:solidFill>
                  <a:srgbClr val="1D8A2D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sentiero</a:t>
            </a:r>
            <a:endParaRPr lang="en-US" sz="2718" dirty="0">
              <a:solidFill>
                <a:srgbClr val="1D8A2D"/>
              </a:solidFill>
              <a:latin typeface="Handelson Four"/>
              <a:ea typeface="Handelson Four"/>
              <a:cs typeface="Handelson Four"/>
              <a:sym typeface="Handelson Four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9753600" cy="7315200"/>
          </a:xfrm>
          <a:custGeom>
            <a:avLst/>
            <a:gdLst/>
            <a:ahLst/>
            <a:cxnLst/>
            <a:rect l="l" t="t" r="r" b="b"/>
            <a:pathLst>
              <a:path w="9753600" h="7315200">
                <a:moveTo>
                  <a:pt x="0" y="0"/>
                </a:moveTo>
                <a:lnTo>
                  <a:pt x="9753600" y="0"/>
                </a:lnTo>
                <a:lnTo>
                  <a:pt x="9753600" y="7315200"/>
                </a:lnTo>
                <a:lnTo>
                  <a:pt x="0" y="73152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4063" t="-6481" b="-6678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" name="TextBox 3"/>
          <p:cNvSpPr txBox="1"/>
          <p:nvPr/>
        </p:nvSpPr>
        <p:spPr>
          <a:xfrm>
            <a:off x="2564088" y="1524000"/>
            <a:ext cx="5553071" cy="9516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934"/>
              </a:lnSpc>
            </a:pPr>
            <a:r>
              <a:rPr lang="en-US" sz="5667" dirty="0">
                <a:solidFill>
                  <a:srgbClr val="1D8A2D"/>
                </a:solidFill>
                <a:latin typeface="Ahkio"/>
                <a:ea typeface="Ahkio"/>
                <a:cs typeface="Ahkio"/>
                <a:sym typeface="Ahkio"/>
              </a:rPr>
              <a:t>BUONE PRATICHE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1304900" y="2514592"/>
            <a:ext cx="688426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Grazie a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questa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esperienza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abbiamo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capito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che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 per non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sprecare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 la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plastica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dovremmo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attuare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buone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pratiche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 come per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esempio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:</a:t>
            </a:r>
          </a:p>
          <a:p>
            <a:pPr algn="just"/>
            <a:endParaRPr lang="en-US" sz="1400" dirty="0">
              <a:solidFill>
                <a:srgbClr val="000000"/>
              </a:solidFill>
              <a:latin typeface="Open Sans 1"/>
              <a:ea typeface="Open Sans 1"/>
              <a:cs typeface="Open Sans 1"/>
              <a:sym typeface="Open Sans 1"/>
            </a:endParaRPr>
          </a:p>
          <a:p>
            <a:pPr marL="863180" lvl="1" indent="-431590" algn="just">
              <a:buFont typeface="Arial"/>
              <a:buChar char="•"/>
            </a:pP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A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scuola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: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dovremmo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comprare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il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materiale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scolastico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cercando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di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scegliere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  per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esempio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il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righello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 e le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squadre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 in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metallo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 e non in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plastica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.</a:t>
            </a:r>
          </a:p>
          <a:p>
            <a:pPr marL="863180" lvl="1" indent="-431590" algn="just">
              <a:buFont typeface="Arial"/>
              <a:buChar char="•"/>
            </a:pPr>
            <a:endParaRPr lang="en-US" sz="1400" dirty="0">
              <a:solidFill>
                <a:srgbClr val="000000"/>
              </a:solidFill>
              <a:latin typeface="Open Sans 1"/>
              <a:ea typeface="Open Sans 1"/>
              <a:cs typeface="Open Sans 1"/>
              <a:sym typeface="Open Sans 1"/>
            </a:endParaRPr>
          </a:p>
          <a:p>
            <a:pPr marL="863180" lvl="1" indent="-431590" algn="just">
              <a:spcBef>
                <a:spcPct val="0"/>
              </a:spcBef>
              <a:buFont typeface="Arial"/>
              <a:buChar char="•"/>
            </a:pP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Al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supermercato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: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cercare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di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comprare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il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cibo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 in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contenitori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che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 non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siano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formati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 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da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troppa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plastica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, per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esempio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 le verdure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all’interno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dei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sacchetti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biodegradabili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 e non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nelle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vaschette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di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plastica</a:t>
            </a:r>
            <a:r>
              <a:rPr lang="en-US" sz="1400" dirty="0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.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9753600" cy="7315200"/>
          </a:xfrm>
          <a:custGeom>
            <a:avLst/>
            <a:gdLst/>
            <a:ahLst/>
            <a:cxnLst/>
            <a:rect l="l" t="t" r="r" b="b"/>
            <a:pathLst>
              <a:path w="9753600" h="7315200">
                <a:moveTo>
                  <a:pt x="0" y="0"/>
                </a:moveTo>
                <a:lnTo>
                  <a:pt x="9753600" y="0"/>
                </a:lnTo>
                <a:lnTo>
                  <a:pt x="9753600" y="7315200"/>
                </a:lnTo>
                <a:lnTo>
                  <a:pt x="0" y="73152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4063" t="-6481" b="-6678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" name="Freeform 3"/>
          <p:cNvSpPr/>
          <p:nvPr/>
        </p:nvSpPr>
        <p:spPr>
          <a:xfrm rot="436099">
            <a:off x="6867672" y="3411334"/>
            <a:ext cx="3196648" cy="2540966"/>
          </a:xfrm>
          <a:custGeom>
            <a:avLst/>
            <a:gdLst/>
            <a:ahLst/>
            <a:cxnLst/>
            <a:rect l="l" t="t" r="r" b="b"/>
            <a:pathLst>
              <a:path w="3196648" h="2540966">
                <a:moveTo>
                  <a:pt x="0" y="0"/>
                </a:moveTo>
                <a:lnTo>
                  <a:pt x="3196649" y="0"/>
                </a:lnTo>
                <a:lnTo>
                  <a:pt x="3196649" y="2540966"/>
                </a:lnTo>
                <a:lnTo>
                  <a:pt x="0" y="2540966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/>
            <a:stretch>
              <a:fillRect l="-2992" r="-2992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" name="Freeform 4"/>
          <p:cNvSpPr/>
          <p:nvPr/>
        </p:nvSpPr>
        <p:spPr>
          <a:xfrm rot="-703054">
            <a:off x="-548816" y="3954584"/>
            <a:ext cx="3168534" cy="2376400"/>
          </a:xfrm>
          <a:custGeom>
            <a:avLst/>
            <a:gdLst/>
            <a:ahLst/>
            <a:cxnLst/>
            <a:rect l="l" t="t" r="r" b="b"/>
            <a:pathLst>
              <a:path w="3168534" h="2376400">
                <a:moveTo>
                  <a:pt x="0" y="0"/>
                </a:moveTo>
                <a:lnTo>
                  <a:pt x="3168533" y="0"/>
                </a:lnTo>
                <a:lnTo>
                  <a:pt x="3168533" y="2376400"/>
                </a:lnTo>
                <a:lnTo>
                  <a:pt x="0" y="2376400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5" name="Freeform 5"/>
          <p:cNvSpPr/>
          <p:nvPr/>
        </p:nvSpPr>
        <p:spPr>
          <a:xfrm rot="610501">
            <a:off x="-246871" y="1039319"/>
            <a:ext cx="2695754" cy="2024062"/>
          </a:xfrm>
          <a:custGeom>
            <a:avLst/>
            <a:gdLst/>
            <a:ahLst/>
            <a:cxnLst/>
            <a:rect l="l" t="t" r="r" b="b"/>
            <a:pathLst>
              <a:path w="2695754" h="2024062">
                <a:moveTo>
                  <a:pt x="0" y="0"/>
                </a:moveTo>
                <a:lnTo>
                  <a:pt x="2695754" y="0"/>
                </a:lnTo>
                <a:lnTo>
                  <a:pt x="2695754" y="2024062"/>
                </a:lnTo>
                <a:lnTo>
                  <a:pt x="0" y="2024062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6" name="Freeform 6"/>
          <p:cNvSpPr/>
          <p:nvPr/>
        </p:nvSpPr>
        <p:spPr>
          <a:xfrm rot="-627337">
            <a:off x="7072151" y="868256"/>
            <a:ext cx="2787690" cy="2089606"/>
          </a:xfrm>
          <a:custGeom>
            <a:avLst/>
            <a:gdLst/>
            <a:ahLst/>
            <a:cxnLst/>
            <a:rect l="l" t="t" r="r" b="b"/>
            <a:pathLst>
              <a:path w="2787690" h="2089606">
                <a:moveTo>
                  <a:pt x="0" y="0"/>
                </a:moveTo>
                <a:lnTo>
                  <a:pt x="2787691" y="0"/>
                </a:lnTo>
                <a:lnTo>
                  <a:pt x="2787691" y="2089606"/>
                </a:lnTo>
                <a:lnTo>
                  <a:pt x="0" y="2089606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print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7" name="Freeform 7"/>
          <p:cNvSpPr/>
          <p:nvPr/>
        </p:nvSpPr>
        <p:spPr>
          <a:xfrm>
            <a:off x="3643657" y="6011198"/>
            <a:ext cx="2466286" cy="1018495"/>
          </a:xfrm>
          <a:custGeom>
            <a:avLst/>
            <a:gdLst/>
            <a:ahLst/>
            <a:cxnLst/>
            <a:rect l="l" t="t" r="r" b="b"/>
            <a:pathLst>
              <a:path w="3117809" h="1396167">
                <a:moveTo>
                  <a:pt x="0" y="0"/>
                </a:moveTo>
                <a:lnTo>
                  <a:pt x="3117809" y="0"/>
                </a:lnTo>
                <a:lnTo>
                  <a:pt x="3117809" y="1396167"/>
                </a:lnTo>
                <a:lnTo>
                  <a:pt x="0" y="1396167"/>
                </a:lnTo>
                <a:lnTo>
                  <a:pt x="0" y="0"/>
                </a:lnTo>
                <a:close/>
              </a:path>
            </a:pathLst>
          </a:custGeom>
          <a:blipFill>
            <a:blip r:embed="rId7" cstate="print"/>
            <a:stretch>
              <a:fillRect t="-31470" b="-36292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8" name="TextBox 8"/>
          <p:cNvSpPr txBox="1"/>
          <p:nvPr/>
        </p:nvSpPr>
        <p:spPr>
          <a:xfrm>
            <a:off x="1950948" y="1398159"/>
            <a:ext cx="5342079" cy="10566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36"/>
              </a:lnSpc>
              <a:spcBef>
                <a:spcPct val="0"/>
              </a:spcBef>
            </a:pPr>
            <a:r>
              <a:rPr lang="en-US" sz="6026" b="1">
                <a:solidFill>
                  <a:srgbClr val="28872D"/>
                </a:solidFill>
                <a:latin typeface="Ahkio Heavy"/>
                <a:ea typeface="Ahkio Heavy"/>
                <a:cs typeface="Ahkio Heavy"/>
                <a:sym typeface="Ahkio Heavy"/>
              </a:rPr>
              <a:t>CONCLUSIONI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725052" y="2561189"/>
            <a:ext cx="3793871" cy="18076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584"/>
              </a:lnSpc>
            </a:pP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Questa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attività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è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stata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possibile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grazie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al Parco Valle del Lambro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che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ci ha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ospitati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per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una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giornata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in mezzo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alla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natura e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piena</a:t>
            </a: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di </a:t>
            </a:r>
            <a:r>
              <a:rPr lang="en-US" sz="2560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emozioni</a:t>
            </a:r>
            <a:r>
              <a:rPr lang="en-US" sz="2560" dirty="0">
                <a:solidFill>
                  <a:srgbClr val="28872D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3436640" y="5313784"/>
            <a:ext cx="2839636" cy="3590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16"/>
              </a:lnSpc>
              <a:spcBef>
                <a:spcPct val="0"/>
              </a:spcBef>
            </a:pPr>
            <a:r>
              <a:rPr lang="en-US" sz="2560" spc="-51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Grazie</a:t>
            </a:r>
            <a:r>
              <a:rPr lang="en-US" sz="2560" spc="-51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spc="-51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dell’attenzione</a:t>
            </a:r>
            <a:endParaRPr lang="en-US" sz="2560" spc="-51" dirty="0">
              <a:solidFill>
                <a:srgbClr val="000000"/>
              </a:solidFill>
              <a:latin typeface="Handelson Four"/>
              <a:ea typeface="Handelson Four"/>
              <a:cs typeface="Handelson Four"/>
              <a:sym typeface="Handelson Four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621987" y="3190325"/>
            <a:ext cx="257353" cy="839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69"/>
              </a:lnSpc>
              <a:spcBef>
                <a:spcPct val="0"/>
              </a:spcBef>
            </a:pP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9753600" cy="7315200"/>
          </a:xfrm>
          <a:custGeom>
            <a:avLst/>
            <a:gdLst/>
            <a:ahLst/>
            <a:cxnLst/>
            <a:rect l="l" t="t" r="r" b="b"/>
            <a:pathLst>
              <a:path w="9753600" h="7315200">
                <a:moveTo>
                  <a:pt x="0" y="0"/>
                </a:moveTo>
                <a:lnTo>
                  <a:pt x="9753600" y="0"/>
                </a:lnTo>
                <a:lnTo>
                  <a:pt x="9753600" y="7315200"/>
                </a:lnTo>
                <a:lnTo>
                  <a:pt x="0" y="73152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4063" t="-6481" b="-6678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" name="Freeform 3"/>
          <p:cNvSpPr/>
          <p:nvPr/>
        </p:nvSpPr>
        <p:spPr>
          <a:xfrm>
            <a:off x="5478789" y="4208847"/>
            <a:ext cx="3064273" cy="1674754"/>
          </a:xfrm>
          <a:custGeom>
            <a:avLst/>
            <a:gdLst/>
            <a:ahLst/>
            <a:cxnLst/>
            <a:rect l="l" t="t" r="r" b="b"/>
            <a:pathLst>
              <a:path w="3064273" h="1674754">
                <a:moveTo>
                  <a:pt x="0" y="0"/>
                </a:moveTo>
                <a:lnTo>
                  <a:pt x="3064273" y="0"/>
                </a:lnTo>
                <a:lnTo>
                  <a:pt x="3064273" y="1674754"/>
                </a:lnTo>
                <a:lnTo>
                  <a:pt x="0" y="1674754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/>
            <a:stretch>
              <a:fillRect t="-225377" r="-33374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" name="Freeform 4"/>
          <p:cNvSpPr/>
          <p:nvPr/>
        </p:nvSpPr>
        <p:spPr>
          <a:xfrm>
            <a:off x="1187434" y="1577965"/>
            <a:ext cx="1871823" cy="1853105"/>
          </a:xfrm>
          <a:custGeom>
            <a:avLst/>
            <a:gdLst/>
            <a:ahLst/>
            <a:cxnLst/>
            <a:rect l="l" t="t" r="r" b="b"/>
            <a:pathLst>
              <a:path w="1871823" h="1853105">
                <a:moveTo>
                  <a:pt x="0" y="0"/>
                </a:moveTo>
                <a:lnTo>
                  <a:pt x="1871824" y="0"/>
                </a:lnTo>
                <a:lnTo>
                  <a:pt x="1871824" y="1853105"/>
                </a:lnTo>
                <a:lnTo>
                  <a:pt x="0" y="1853105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5" name="TextBox 5"/>
          <p:cNvSpPr txBox="1"/>
          <p:nvPr/>
        </p:nvSpPr>
        <p:spPr>
          <a:xfrm>
            <a:off x="3379364" y="1397170"/>
            <a:ext cx="3554836" cy="17270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869"/>
              </a:lnSpc>
            </a:pPr>
            <a:r>
              <a:rPr lang="en-US" sz="4906" b="1" dirty="0">
                <a:solidFill>
                  <a:srgbClr val="28872D"/>
                </a:solidFill>
                <a:latin typeface="Ahkio Bold"/>
                <a:ea typeface="Ahkio Bold"/>
                <a:cs typeface="Ahkio Bold"/>
                <a:sym typeface="Ahkio Bold"/>
              </a:rPr>
              <a:t>LA PLASTICA</a:t>
            </a:r>
          </a:p>
          <a:p>
            <a:pPr algn="ctr">
              <a:lnSpc>
                <a:spcPts val="6869"/>
              </a:lnSpc>
            </a:pPr>
            <a:endParaRPr lang="en-US" sz="4906" b="1" dirty="0">
              <a:solidFill>
                <a:srgbClr val="28872D"/>
              </a:solidFill>
              <a:latin typeface="Ahkio Bold"/>
              <a:ea typeface="Ahkio Bold"/>
              <a:cs typeface="Ahkio Bold"/>
              <a:sym typeface="Ahkio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4200376" y="2078433"/>
            <a:ext cx="3850901" cy="4442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86"/>
              </a:lnSpc>
            </a:pPr>
            <a:r>
              <a:rPr lang="en-US" sz="2561">
                <a:solidFill>
                  <a:srgbClr val="4B7B54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Perchè nasce?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312180" y="3445506"/>
            <a:ext cx="4134368" cy="378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15"/>
              </a:lnSpc>
              <a:spcBef>
                <a:spcPct val="0"/>
              </a:spcBef>
            </a:pPr>
            <a:r>
              <a:rPr lang="en-US" sz="2559" spc="-51">
                <a:solidFill>
                  <a:srgbClr val="4B7B54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Cosa è?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344421" y="3712248"/>
            <a:ext cx="4134368" cy="13484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83"/>
              </a:lnSpc>
            </a:pPr>
            <a:r>
              <a:rPr lang="en-US" sz="2559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E’ un materiale che è stato prodotto più di 50 anni fa, facile da modellare ma molto difficile da smaltire.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948571" y="2539614"/>
            <a:ext cx="4344352" cy="8963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83"/>
              </a:lnSpc>
            </a:pPr>
            <a:r>
              <a:rPr lang="en-US" sz="2559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Nasce per l’esigenza dell’uomo.</a:t>
            </a:r>
          </a:p>
          <a:p>
            <a:pPr algn="ctr">
              <a:lnSpc>
                <a:spcPts val="3583"/>
              </a:lnSpc>
            </a:pPr>
            <a:r>
              <a:rPr lang="en-US" sz="2559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Giulio Natta (inventore della plastica).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9753600" cy="7315200"/>
          </a:xfrm>
          <a:custGeom>
            <a:avLst/>
            <a:gdLst/>
            <a:ahLst/>
            <a:cxnLst/>
            <a:rect l="l" t="t" r="r" b="b"/>
            <a:pathLst>
              <a:path w="9753600" h="7315200">
                <a:moveTo>
                  <a:pt x="0" y="0"/>
                </a:moveTo>
                <a:lnTo>
                  <a:pt x="9753600" y="0"/>
                </a:lnTo>
                <a:lnTo>
                  <a:pt x="9753600" y="7315200"/>
                </a:lnTo>
                <a:lnTo>
                  <a:pt x="0" y="73152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4063" t="-6481" b="-6678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" name="Freeform 3"/>
          <p:cNvSpPr/>
          <p:nvPr/>
        </p:nvSpPr>
        <p:spPr>
          <a:xfrm rot="639713">
            <a:off x="1277234" y="1596435"/>
            <a:ext cx="1590408" cy="1590408"/>
          </a:xfrm>
          <a:custGeom>
            <a:avLst/>
            <a:gdLst/>
            <a:ahLst/>
            <a:cxnLst/>
            <a:rect l="l" t="t" r="r" b="b"/>
            <a:pathLst>
              <a:path w="1590408" h="1590408">
                <a:moveTo>
                  <a:pt x="0" y="0"/>
                </a:moveTo>
                <a:lnTo>
                  <a:pt x="1590408" y="0"/>
                </a:lnTo>
                <a:lnTo>
                  <a:pt x="1590408" y="1590408"/>
                </a:lnTo>
                <a:lnTo>
                  <a:pt x="0" y="1590408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" name="TextBox 4"/>
          <p:cNvSpPr txBox="1"/>
          <p:nvPr/>
        </p:nvSpPr>
        <p:spPr>
          <a:xfrm>
            <a:off x="3289904" y="1502531"/>
            <a:ext cx="3110896" cy="8047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869"/>
              </a:lnSpc>
            </a:pPr>
            <a:r>
              <a:rPr lang="en-US" sz="4906" dirty="0">
                <a:solidFill>
                  <a:srgbClr val="1D8A2D"/>
                </a:solidFill>
                <a:latin typeface="Ahkio"/>
                <a:ea typeface="Ahkio"/>
                <a:cs typeface="Ahkio"/>
                <a:sym typeface="Ahkio"/>
              </a:rPr>
              <a:t>L’EQUIVOCO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57545" y="2609565"/>
            <a:ext cx="1581255" cy="3590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15"/>
              </a:lnSpc>
              <a:spcBef>
                <a:spcPct val="0"/>
              </a:spcBef>
            </a:pPr>
            <a:r>
              <a:rPr lang="en-US" sz="2559" spc="-51" dirty="0" err="1">
                <a:solidFill>
                  <a:srgbClr val="09DE45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L’usa</a:t>
            </a:r>
            <a:r>
              <a:rPr lang="en-US" sz="2559" spc="-51" dirty="0">
                <a:solidFill>
                  <a:srgbClr val="09DE45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e </a:t>
            </a:r>
            <a:r>
              <a:rPr lang="en-US" sz="2559" spc="-51" dirty="0" err="1">
                <a:solidFill>
                  <a:srgbClr val="09DE45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getta</a:t>
            </a:r>
            <a:endParaRPr lang="en-US" sz="2559" spc="-51" dirty="0">
              <a:solidFill>
                <a:srgbClr val="09DE45"/>
              </a:solidFill>
              <a:latin typeface="Handelson Four"/>
              <a:ea typeface="Handelson Four"/>
              <a:cs typeface="Handelson Four"/>
              <a:sym typeface="Handelson Four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680581" y="3258494"/>
            <a:ext cx="7118540" cy="22527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83"/>
              </a:lnSpc>
            </a:pPr>
            <a:r>
              <a:rPr lang="en-US" sz="256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La pratica di usare materiali una sola volta e buttarli via (usa e getta) </a:t>
            </a:r>
          </a:p>
          <a:p>
            <a:pPr algn="ctr">
              <a:lnSpc>
                <a:spcPts val="3583"/>
              </a:lnSpc>
            </a:pPr>
            <a:r>
              <a:rPr lang="en-US" sz="256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è una pratica inventata dall’uomo dopo la comparsa della plastica</a:t>
            </a:r>
          </a:p>
          <a:p>
            <a:pPr algn="ctr">
              <a:lnSpc>
                <a:spcPts val="3583"/>
              </a:lnSpc>
            </a:pPr>
            <a:r>
              <a:rPr lang="en-US" sz="256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ma questa pratica ha causato molto inquinamento.</a:t>
            </a:r>
          </a:p>
          <a:p>
            <a:pPr algn="ctr">
              <a:lnSpc>
                <a:spcPts val="3583"/>
              </a:lnSpc>
            </a:pPr>
            <a:r>
              <a:rPr lang="en-US" sz="256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I rifiuti si definiscono persistenti quando la loro decomposizione </a:t>
            </a:r>
          </a:p>
          <a:p>
            <a:pPr algn="ctr">
              <a:lnSpc>
                <a:spcPts val="3583"/>
              </a:lnSpc>
            </a:pPr>
            <a:r>
              <a:rPr lang="en-US" sz="256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richiede anche centinaia di anni.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9753600" cy="7315200"/>
          </a:xfrm>
          <a:custGeom>
            <a:avLst/>
            <a:gdLst/>
            <a:ahLst/>
            <a:cxnLst/>
            <a:rect l="l" t="t" r="r" b="b"/>
            <a:pathLst>
              <a:path w="9753600" h="7315200">
                <a:moveTo>
                  <a:pt x="0" y="0"/>
                </a:moveTo>
                <a:lnTo>
                  <a:pt x="9753600" y="0"/>
                </a:lnTo>
                <a:lnTo>
                  <a:pt x="9753600" y="7315200"/>
                </a:lnTo>
                <a:lnTo>
                  <a:pt x="0" y="73152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4063" t="-6481" b="-6678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" name="Freeform 3"/>
          <p:cNvSpPr/>
          <p:nvPr/>
        </p:nvSpPr>
        <p:spPr>
          <a:xfrm>
            <a:off x="6821770" y="3667977"/>
            <a:ext cx="2569627" cy="2184183"/>
          </a:xfrm>
          <a:custGeom>
            <a:avLst/>
            <a:gdLst/>
            <a:ahLst/>
            <a:cxnLst/>
            <a:rect l="l" t="t" r="r" b="b"/>
            <a:pathLst>
              <a:path w="2569627" h="2184183">
                <a:moveTo>
                  <a:pt x="0" y="0"/>
                </a:moveTo>
                <a:lnTo>
                  <a:pt x="2569627" y="0"/>
                </a:lnTo>
                <a:lnTo>
                  <a:pt x="2569627" y="2184183"/>
                </a:lnTo>
                <a:lnTo>
                  <a:pt x="0" y="218418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" name="Freeform 4"/>
          <p:cNvSpPr/>
          <p:nvPr/>
        </p:nvSpPr>
        <p:spPr>
          <a:xfrm>
            <a:off x="5522370" y="2874373"/>
            <a:ext cx="1299400" cy="1255545"/>
          </a:xfrm>
          <a:custGeom>
            <a:avLst/>
            <a:gdLst/>
            <a:ahLst/>
            <a:cxnLst/>
            <a:rect l="l" t="t" r="r" b="b"/>
            <a:pathLst>
              <a:path w="1299400" h="1255545">
                <a:moveTo>
                  <a:pt x="0" y="0"/>
                </a:moveTo>
                <a:lnTo>
                  <a:pt x="1299400" y="0"/>
                </a:lnTo>
                <a:lnTo>
                  <a:pt x="1299400" y="1255545"/>
                </a:lnTo>
                <a:lnTo>
                  <a:pt x="0" y="125554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5" name="TextBox 5"/>
          <p:cNvSpPr txBox="1"/>
          <p:nvPr/>
        </p:nvSpPr>
        <p:spPr>
          <a:xfrm>
            <a:off x="998882" y="1600200"/>
            <a:ext cx="4597997" cy="8297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869"/>
              </a:lnSpc>
            </a:pPr>
            <a:r>
              <a:rPr lang="en-US" sz="4906" b="1" dirty="0">
                <a:solidFill>
                  <a:srgbClr val="28872D"/>
                </a:solidFill>
                <a:latin typeface="Ahkio Bold"/>
                <a:ea typeface="Ahkio Bold"/>
                <a:cs typeface="Ahkio Bold"/>
                <a:sym typeface="Ahkio Bold"/>
              </a:rPr>
              <a:t>MICROPLASTICHE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452864" y="1937136"/>
            <a:ext cx="2899867" cy="4442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84"/>
              </a:lnSpc>
            </a:pPr>
            <a:r>
              <a:rPr lang="en-US" sz="2560" dirty="0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(Micro </a:t>
            </a:r>
            <a:r>
              <a:rPr lang="en-US" sz="2560" dirty="0" err="1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pezzettini</a:t>
            </a:r>
            <a:r>
              <a:rPr lang="en-US" sz="2560" dirty="0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di </a:t>
            </a:r>
            <a:r>
              <a:rPr lang="en-US" sz="2560" dirty="0" err="1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plastica</a:t>
            </a:r>
            <a:r>
              <a:rPr lang="en-US" sz="2560" dirty="0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)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785489" y="3004956"/>
            <a:ext cx="3968112" cy="4442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584"/>
              </a:lnSpc>
              <a:spcBef>
                <a:spcPct val="0"/>
              </a:spcBef>
            </a:pPr>
            <a:r>
              <a:rPr lang="en-US" sz="2560" dirty="0" err="1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Possono</a:t>
            </a:r>
            <a:r>
              <a:rPr lang="en-US" sz="2560" dirty="0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 </a:t>
            </a:r>
            <a:r>
              <a:rPr lang="en-US" sz="2560" dirty="0" err="1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finire</a:t>
            </a:r>
            <a:r>
              <a:rPr lang="en-US" sz="2560" dirty="0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nei</a:t>
            </a:r>
            <a:r>
              <a:rPr lang="en-US" sz="2560" dirty="0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tombini</a:t>
            </a:r>
            <a:endParaRPr lang="en-US" sz="2560" dirty="0">
              <a:solidFill>
                <a:srgbClr val="001202"/>
              </a:solidFill>
              <a:latin typeface="Handelson Four"/>
              <a:ea typeface="Handelson Four"/>
              <a:cs typeface="Handelson Four"/>
              <a:sym typeface="Handelson Four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2408952" y="3712088"/>
            <a:ext cx="4412818" cy="22527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583"/>
              </a:lnSpc>
            </a:pPr>
            <a:r>
              <a:rPr lang="en-US" sz="2560" dirty="0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Le </a:t>
            </a:r>
            <a:r>
              <a:rPr lang="en-US" sz="2560" dirty="0" err="1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microplastiche</a:t>
            </a:r>
            <a:r>
              <a:rPr lang="en-US" sz="2560" dirty="0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si</a:t>
            </a:r>
            <a:r>
              <a:rPr lang="en-US" sz="2560" dirty="0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 </a:t>
            </a:r>
            <a:r>
              <a:rPr lang="en-US" sz="2560" dirty="0" err="1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dividono</a:t>
            </a:r>
            <a:r>
              <a:rPr lang="en-US" sz="2560" dirty="0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in </a:t>
            </a:r>
            <a:r>
              <a:rPr lang="en-US" sz="2560" dirty="0" err="1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tre</a:t>
            </a:r>
            <a:r>
              <a:rPr lang="en-US" sz="2560" dirty="0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60" dirty="0" err="1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categorie</a:t>
            </a:r>
            <a:r>
              <a:rPr lang="en-US" sz="2560" dirty="0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:</a:t>
            </a:r>
          </a:p>
          <a:p>
            <a:pPr marL="552704" lvl="1" indent="-276352" algn="l">
              <a:lnSpc>
                <a:spcPts val="3583"/>
              </a:lnSpc>
              <a:buFont typeface="Arial"/>
              <a:buChar char="•"/>
            </a:pPr>
            <a:r>
              <a:rPr lang="en-US" sz="2560" dirty="0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MICROPLASTICHE PRIMARIE </a:t>
            </a:r>
          </a:p>
          <a:p>
            <a:pPr marL="552704" lvl="1" indent="-276352" algn="l">
              <a:lnSpc>
                <a:spcPts val="3583"/>
              </a:lnSpc>
              <a:buFont typeface="Arial"/>
              <a:buChar char="•"/>
            </a:pPr>
            <a:r>
              <a:rPr lang="en-US" sz="2560" dirty="0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MICROPLASTICHE SECONDARIE </a:t>
            </a:r>
          </a:p>
          <a:p>
            <a:pPr marL="552704" lvl="1" indent="-276352" algn="l">
              <a:lnSpc>
                <a:spcPts val="3583"/>
              </a:lnSpc>
              <a:buFont typeface="Arial"/>
              <a:buChar char="•"/>
            </a:pPr>
            <a:r>
              <a:rPr lang="en-US" sz="2560" dirty="0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NANO PLASTICHE (</a:t>
            </a:r>
            <a:r>
              <a:rPr lang="en-US" sz="2560" dirty="0" err="1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fibre</a:t>
            </a:r>
            <a:r>
              <a:rPr lang="en-US" sz="2560" dirty="0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)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985629" y="2420752"/>
            <a:ext cx="4827275" cy="13484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583"/>
              </a:lnSpc>
            </a:pPr>
            <a:r>
              <a:rPr lang="en-US" sz="2559" dirty="0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Dopo aver visto il </a:t>
            </a:r>
            <a:r>
              <a:rPr lang="en-US" sz="2559" dirty="0" err="1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problema</a:t>
            </a:r>
            <a:r>
              <a:rPr lang="en-US" sz="2559" dirty="0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59" dirty="0" err="1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dell’usa</a:t>
            </a:r>
            <a:r>
              <a:rPr lang="en-US" sz="2559" dirty="0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e </a:t>
            </a:r>
            <a:r>
              <a:rPr lang="en-US" sz="2559" dirty="0" err="1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getta</a:t>
            </a:r>
            <a:r>
              <a:rPr lang="en-US" sz="2559" dirty="0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un </a:t>
            </a:r>
            <a:r>
              <a:rPr lang="en-US" sz="2559" dirty="0" err="1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altro</a:t>
            </a:r>
            <a:r>
              <a:rPr lang="en-US" sz="2559" dirty="0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59" dirty="0" err="1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aspetto</a:t>
            </a:r>
            <a:r>
              <a:rPr lang="en-US" sz="2559" dirty="0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di cui </a:t>
            </a:r>
            <a:r>
              <a:rPr lang="en-US" sz="2559" dirty="0" err="1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parlare</a:t>
            </a:r>
            <a:r>
              <a:rPr lang="en-US" sz="2559" dirty="0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559" dirty="0" err="1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sono</a:t>
            </a:r>
            <a:r>
              <a:rPr lang="en-US" sz="2559" dirty="0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le </a:t>
            </a:r>
            <a:r>
              <a:rPr lang="en-US" sz="2559" dirty="0" err="1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microplastiche</a:t>
            </a:r>
            <a:r>
              <a:rPr lang="en-US" sz="2559" dirty="0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.  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9753600" cy="7315200"/>
          </a:xfrm>
          <a:custGeom>
            <a:avLst/>
            <a:gdLst/>
            <a:ahLst/>
            <a:cxnLst/>
            <a:rect l="l" t="t" r="r" b="b"/>
            <a:pathLst>
              <a:path w="9753600" h="7315200">
                <a:moveTo>
                  <a:pt x="0" y="0"/>
                </a:moveTo>
                <a:lnTo>
                  <a:pt x="9753600" y="0"/>
                </a:lnTo>
                <a:lnTo>
                  <a:pt x="9753600" y="7315200"/>
                </a:lnTo>
                <a:lnTo>
                  <a:pt x="0" y="73152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4063" t="-6481" b="-6678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" name="Freeform 3"/>
          <p:cNvSpPr/>
          <p:nvPr/>
        </p:nvSpPr>
        <p:spPr>
          <a:xfrm>
            <a:off x="986990" y="2047920"/>
            <a:ext cx="1788255" cy="1788255"/>
          </a:xfrm>
          <a:custGeom>
            <a:avLst/>
            <a:gdLst/>
            <a:ahLst/>
            <a:cxnLst/>
            <a:rect l="l" t="t" r="r" b="b"/>
            <a:pathLst>
              <a:path w="1788255" h="1788255">
                <a:moveTo>
                  <a:pt x="0" y="0"/>
                </a:moveTo>
                <a:lnTo>
                  <a:pt x="1788255" y="0"/>
                </a:lnTo>
                <a:lnTo>
                  <a:pt x="1788255" y="1788254"/>
                </a:lnTo>
                <a:lnTo>
                  <a:pt x="0" y="178825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" name="Freeform 4"/>
          <p:cNvSpPr/>
          <p:nvPr/>
        </p:nvSpPr>
        <p:spPr>
          <a:xfrm>
            <a:off x="6192561" y="2155034"/>
            <a:ext cx="2361664" cy="1180832"/>
          </a:xfrm>
          <a:custGeom>
            <a:avLst/>
            <a:gdLst/>
            <a:ahLst/>
            <a:cxnLst/>
            <a:rect l="l" t="t" r="r" b="b"/>
            <a:pathLst>
              <a:path w="2361664" h="1180832">
                <a:moveTo>
                  <a:pt x="0" y="0"/>
                </a:moveTo>
                <a:lnTo>
                  <a:pt x="2361664" y="0"/>
                </a:lnTo>
                <a:lnTo>
                  <a:pt x="2361664" y="1180832"/>
                </a:lnTo>
                <a:lnTo>
                  <a:pt x="0" y="11808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5" name="Freeform 5"/>
          <p:cNvSpPr/>
          <p:nvPr/>
        </p:nvSpPr>
        <p:spPr>
          <a:xfrm>
            <a:off x="1702347" y="4100054"/>
            <a:ext cx="1430713" cy="1602398"/>
          </a:xfrm>
          <a:custGeom>
            <a:avLst/>
            <a:gdLst/>
            <a:ahLst/>
            <a:cxnLst/>
            <a:rect l="l" t="t" r="r" b="b"/>
            <a:pathLst>
              <a:path w="1430713" h="1602398">
                <a:moveTo>
                  <a:pt x="0" y="0"/>
                </a:moveTo>
                <a:lnTo>
                  <a:pt x="1430712" y="0"/>
                </a:lnTo>
                <a:lnTo>
                  <a:pt x="1430712" y="1602398"/>
                </a:lnTo>
                <a:lnTo>
                  <a:pt x="0" y="160239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6" name="Freeform 6"/>
          <p:cNvSpPr/>
          <p:nvPr/>
        </p:nvSpPr>
        <p:spPr>
          <a:xfrm>
            <a:off x="6065443" y="4292753"/>
            <a:ext cx="1903999" cy="1365132"/>
          </a:xfrm>
          <a:custGeom>
            <a:avLst/>
            <a:gdLst/>
            <a:ahLst/>
            <a:cxnLst/>
            <a:rect l="l" t="t" r="r" b="b"/>
            <a:pathLst>
              <a:path w="1903999" h="1365132">
                <a:moveTo>
                  <a:pt x="0" y="0"/>
                </a:moveTo>
                <a:lnTo>
                  <a:pt x="1903999" y="0"/>
                </a:lnTo>
                <a:lnTo>
                  <a:pt x="1903999" y="1365131"/>
                </a:lnTo>
                <a:lnTo>
                  <a:pt x="0" y="136513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7" name="TextBox 7"/>
          <p:cNvSpPr txBox="1"/>
          <p:nvPr/>
        </p:nvSpPr>
        <p:spPr>
          <a:xfrm>
            <a:off x="642215" y="1553918"/>
            <a:ext cx="5273896" cy="4442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83"/>
              </a:lnSpc>
            </a:pPr>
            <a:r>
              <a:rPr lang="en-US" sz="256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Esempi di oggetti che contengono microplastiche: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417703" y="2563164"/>
            <a:ext cx="2099697" cy="4442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83"/>
              </a:lnSpc>
            </a:pPr>
            <a:r>
              <a:rPr lang="en-US" sz="256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Erba sintetica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251534" y="2956983"/>
            <a:ext cx="2756837" cy="4442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83"/>
              </a:lnSpc>
            </a:pPr>
            <a:r>
              <a:rPr lang="en-US" sz="256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Dentifricio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3179156" y="4435949"/>
            <a:ext cx="783244" cy="4226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583"/>
              </a:lnSpc>
            </a:pPr>
            <a:r>
              <a:rPr lang="en-US" sz="2560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Scrub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370080" y="5232058"/>
            <a:ext cx="2055254" cy="4442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83"/>
              </a:lnSpc>
            </a:pPr>
            <a:r>
              <a:rPr lang="en-US" sz="2559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Lucidalabbra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9753600" cy="7315200"/>
          </a:xfrm>
          <a:custGeom>
            <a:avLst/>
            <a:gdLst/>
            <a:ahLst/>
            <a:cxnLst/>
            <a:rect l="l" t="t" r="r" b="b"/>
            <a:pathLst>
              <a:path w="9753600" h="7315200">
                <a:moveTo>
                  <a:pt x="0" y="0"/>
                </a:moveTo>
                <a:lnTo>
                  <a:pt x="9753600" y="0"/>
                </a:lnTo>
                <a:lnTo>
                  <a:pt x="9753600" y="7315200"/>
                </a:lnTo>
                <a:lnTo>
                  <a:pt x="0" y="73152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4063" t="-6481" b="-6678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" name="Freeform 3"/>
          <p:cNvSpPr/>
          <p:nvPr/>
        </p:nvSpPr>
        <p:spPr>
          <a:xfrm>
            <a:off x="734304" y="2086802"/>
            <a:ext cx="1679495" cy="1630751"/>
          </a:xfrm>
          <a:custGeom>
            <a:avLst/>
            <a:gdLst/>
            <a:ahLst/>
            <a:cxnLst/>
            <a:rect l="l" t="t" r="r" b="b"/>
            <a:pathLst>
              <a:path w="1679495" h="1630751">
                <a:moveTo>
                  <a:pt x="0" y="0"/>
                </a:moveTo>
                <a:lnTo>
                  <a:pt x="1679495" y="0"/>
                </a:lnTo>
                <a:lnTo>
                  <a:pt x="1679495" y="1630752"/>
                </a:lnTo>
                <a:lnTo>
                  <a:pt x="0" y="16307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2989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" name="Freeform 4"/>
          <p:cNvSpPr/>
          <p:nvPr/>
        </p:nvSpPr>
        <p:spPr>
          <a:xfrm>
            <a:off x="7002933" y="2266039"/>
            <a:ext cx="1417104" cy="1889472"/>
          </a:xfrm>
          <a:custGeom>
            <a:avLst/>
            <a:gdLst/>
            <a:ahLst/>
            <a:cxnLst/>
            <a:rect l="l" t="t" r="r" b="b"/>
            <a:pathLst>
              <a:path w="1417104" h="1889472">
                <a:moveTo>
                  <a:pt x="0" y="0"/>
                </a:moveTo>
                <a:lnTo>
                  <a:pt x="1417104" y="0"/>
                </a:lnTo>
                <a:lnTo>
                  <a:pt x="1417104" y="1889472"/>
                </a:lnTo>
                <a:lnTo>
                  <a:pt x="0" y="188947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5" name="Freeform 5"/>
          <p:cNvSpPr/>
          <p:nvPr/>
        </p:nvSpPr>
        <p:spPr>
          <a:xfrm>
            <a:off x="1891688" y="4455257"/>
            <a:ext cx="1762507" cy="1320255"/>
          </a:xfrm>
          <a:custGeom>
            <a:avLst/>
            <a:gdLst/>
            <a:ahLst/>
            <a:cxnLst/>
            <a:rect l="l" t="t" r="r" b="b"/>
            <a:pathLst>
              <a:path w="1762507" h="1320255">
                <a:moveTo>
                  <a:pt x="0" y="0"/>
                </a:moveTo>
                <a:lnTo>
                  <a:pt x="1762508" y="0"/>
                </a:lnTo>
                <a:lnTo>
                  <a:pt x="1762508" y="1320255"/>
                </a:lnTo>
                <a:lnTo>
                  <a:pt x="0" y="132025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6215" r="-6215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6" name="Freeform 6"/>
          <p:cNvSpPr/>
          <p:nvPr/>
        </p:nvSpPr>
        <p:spPr>
          <a:xfrm>
            <a:off x="5521975" y="4462892"/>
            <a:ext cx="1762507" cy="1320255"/>
          </a:xfrm>
          <a:custGeom>
            <a:avLst/>
            <a:gdLst/>
            <a:ahLst/>
            <a:cxnLst/>
            <a:rect l="l" t="t" r="r" b="b"/>
            <a:pathLst>
              <a:path w="1762507" h="1320255">
                <a:moveTo>
                  <a:pt x="0" y="0"/>
                </a:moveTo>
                <a:lnTo>
                  <a:pt x="1762508" y="0"/>
                </a:lnTo>
                <a:lnTo>
                  <a:pt x="1762508" y="1320255"/>
                </a:lnTo>
                <a:lnTo>
                  <a:pt x="0" y="132025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7" cstate="print"/>
          <a:srcRect t="14426" b="14426"/>
          <a:stretch>
            <a:fillRect/>
          </a:stretch>
        </p:blipFill>
        <p:spPr>
          <a:xfrm>
            <a:off x="3945205" y="4955298"/>
            <a:ext cx="1162545" cy="523145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>
          <a:xfrm>
            <a:off x="2874308" y="2417203"/>
            <a:ext cx="1240397" cy="124039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9" cstate="print"/>
          <a:srcRect t="14426" b="14426"/>
          <a:stretch>
            <a:fillRect/>
          </a:stretch>
        </p:blipFill>
        <p:spPr>
          <a:xfrm>
            <a:off x="4201950" y="2937573"/>
            <a:ext cx="1214231" cy="546404"/>
          </a:xfrm>
          <a:prstGeom prst="rect">
            <a:avLst/>
          </a:prstGeom>
        </p:spPr>
      </p:pic>
      <p:sp>
        <p:nvSpPr>
          <p:cNvPr id="10" name="Freeform 10"/>
          <p:cNvSpPr/>
          <p:nvPr/>
        </p:nvSpPr>
        <p:spPr>
          <a:xfrm>
            <a:off x="5444363" y="2283043"/>
            <a:ext cx="1472210" cy="1560003"/>
          </a:xfrm>
          <a:custGeom>
            <a:avLst/>
            <a:gdLst/>
            <a:ahLst/>
            <a:cxnLst/>
            <a:rect l="l" t="t" r="r" b="b"/>
            <a:pathLst>
              <a:path w="1472210" h="1560003">
                <a:moveTo>
                  <a:pt x="0" y="0"/>
                </a:moveTo>
                <a:lnTo>
                  <a:pt x="1472210" y="0"/>
                </a:lnTo>
                <a:lnTo>
                  <a:pt x="1472210" y="1560002"/>
                </a:lnTo>
                <a:lnTo>
                  <a:pt x="0" y="1560002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1" name="TextBox 11"/>
          <p:cNvSpPr txBox="1"/>
          <p:nvPr/>
        </p:nvSpPr>
        <p:spPr>
          <a:xfrm>
            <a:off x="-253046" y="1642556"/>
            <a:ext cx="3654196" cy="4442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83"/>
              </a:lnSpc>
            </a:pPr>
            <a:r>
              <a:rPr lang="en-US" sz="2559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Pile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716854" y="1814921"/>
            <a:ext cx="1417104" cy="4442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83"/>
              </a:lnSpc>
            </a:pPr>
            <a:r>
              <a:rPr lang="en-US" sz="2559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Nylon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3581752" y="3516122"/>
            <a:ext cx="1240397" cy="4794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82"/>
              </a:lnSpc>
            </a:pPr>
            <a:endParaRPr/>
          </a:p>
        </p:txBody>
      </p:sp>
      <p:sp>
        <p:nvSpPr>
          <p:cNvPr id="14" name="TextBox 14"/>
          <p:cNvSpPr txBox="1"/>
          <p:nvPr/>
        </p:nvSpPr>
        <p:spPr>
          <a:xfrm>
            <a:off x="3945205" y="4532727"/>
            <a:ext cx="1240397" cy="4442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83"/>
              </a:lnSpc>
            </a:pPr>
            <a:r>
              <a:rPr lang="en-US" sz="2559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Pesce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3918524" y="1951911"/>
            <a:ext cx="1807250" cy="8963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83"/>
              </a:lnSpc>
            </a:pPr>
            <a:r>
              <a:rPr lang="en-US" sz="2559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Ormai ci circondano!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9753600" cy="7315200"/>
          </a:xfrm>
          <a:custGeom>
            <a:avLst/>
            <a:gdLst/>
            <a:ahLst/>
            <a:cxnLst/>
            <a:rect l="l" t="t" r="r" b="b"/>
            <a:pathLst>
              <a:path w="9753600" h="7315200">
                <a:moveTo>
                  <a:pt x="0" y="0"/>
                </a:moveTo>
                <a:lnTo>
                  <a:pt x="9753600" y="0"/>
                </a:lnTo>
                <a:lnTo>
                  <a:pt x="9753600" y="7315200"/>
                </a:lnTo>
                <a:lnTo>
                  <a:pt x="0" y="73152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4063" t="-6481" b="-6678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" name="Freeform 3"/>
          <p:cNvSpPr/>
          <p:nvPr/>
        </p:nvSpPr>
        <p:spPr>
          <a:xfrm>
            <a:off x="3155365" y="4022411"/>
            <a:ext cx="3321636" cy="2371493"/>
          </a:xfrm>
          <a:custGeom>
            <a:avLst/>
            <a:gdLst/>
            <a:ahLst/>
            <a:cxnLst/>
            <a:rect l="l" t="t" r="r" b="b"/>
            <a:pathLst>
              <a:path w="4134980" h="3101235">
                <a:moveTo>
                  <a:pt x="0" y="0"/>
                </a:moveTo>
                <a:lnTo>
                  <a:pt x="4134980" y="0"/>
                </a:lnTo>
                <a:lnTo>
                  <a:pt x="4134980" y="3101235"/>
                </a:lnTo>
                <a:lnTo>
                  <a:pt x="0" y="3101235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" name="TextBox 4"/>
          <p:cNvSpPr txBox="1"/>
          <p:nvPr/>
        </p:nvSpPr>
        <p:spPr>
          <a:xfrm>
            <a:off x="990600" y="1399509"/>
            <a:ext cx="7846640" cy="8670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657"/>
              </a:lnSpc>
              <a:spcBef>
                <a:spcPct val="0"/>
              </a:spcBef>
            </a:pPr>
            <a:r>
              <a:rPr lang="en-US" sz="3600" b="1" dirty="0">
                <a:solidFill>
                  <a:srgbClr val="28872D"/>
                </a:solidFill>
                <a:latin typeface="Ahkio Heavy"/>
                <a:ea typeface="Ahkio Heavy"/>
                <a:cs typeface="Ahkio Heavy"/>
                <a:sym typeface="Ahkio Heavy"/>
              </a:rPr>
              <a:t>LABORATORIO SUI VARI TIPI DI PLASTICA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067844" y="2163598"/>
            <a:ext cx="6780755" cy="9829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994"/>
              </a:lnSpc>
              <a:spcBef>
                <a:spcPct val="0"/>
              </a:spcBef>
            </a:pPr>
            <a:r>
              <a:rPr lang="en-US" sz="2853" dirty="0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Divisi in </a:t>
            </a:r>
            <a:r>
              <a:rPr lang="en-US" sz="2853" dirty="0" err="1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gruppi</a:t>
            </a:r>
            <a:r>
              <a:rPr lang="en-US" sz="2853" dirty="0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, </a:t>
            </a:r>
            <a:r>
              <a:rPr lang="en-US" sz="2853" dirty="0" err="1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abbiamo</a:t>
            </a:r>
            <a:r>
              <a:rPr lang="en-US" sz="2853" dirty="0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853" dirty="0" err="1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esaminato</a:t>
            </a:r>
            <a:r>
              <a:rPr lang="en-US" sz="2853" dirty="0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853" dirty="0" err="1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i</a:t>
            </a:r>
            <a:r>
              <a:rPr lang="en-US" sz="2853" dirty="0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3 </a:t>
            </a:r>
            <a:r>
              <a:rPr lang="en-US" sz="2853" dirty="0" err="1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principali</a:t>
            </a:r>
            <a:r>
              <a:rPr lang="en-US" sz="2853" dirty="0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tipi di </a:t>
            </a:r>
            <a:r>
              <a:rPr lang="en-US" sz="2853" dirty="0" err="1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plastica</a:t>
            </a:r>
            <a:r>
              <a:rPr lang="en-US" sz="2853" dirty="0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: </a:t>
            </a:r>
            <a:r>
              <a:rPr lang="en-US" sz="2853" dirty="0" err="1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plastica</a:t>
            </a:r>
            <a:r>
              <a:rPr lang="en-US" sz="2853" dirty="0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dura, </a:t>
            </a:r>
            <a:r>
              <a:rPr lang="en-US" sz="2853" dirty="0" err="1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plastica</a:t>
            </a:r>
            <a:r>
              <a:rPr lang="en-US" sz="2853" dirty="0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853" dirty="0" err="1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morbida</a:t>
            </a:r>
            <a:r>
              <a:rPr lang="en-US" sz="2853" dirty="0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e </a:t>
            </a:r>
            <a:r>
              <a:rPr lang="en-US" sz="2853" dirty="0" err="1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polistirolo</a:t>
            </a:r>
            <a:r>
              <a:rPr lang="en-US" sz="2853" dirty="0">
                <a:solidFill>
                  <a:srgbClr val="001202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9753600" cy="7315200"/>
          </a:xfrm>
          <a:custGeom>
            <a:avLst/>
            <a:gdLst/>
            <a:ahLst/>
            <a:cxnLst/>
            <a:rect l="l" t="t" r="r" b="b"/>
            <a:pathLst>
              <a:path w="9753600" h="7315200">
                <a:moveTo>
                  <a:pt x="0" y="0"/>
                </a:moveTo>
                <a:lnTo>
                  <a:pt x="9753600" y="0"/>
                </a:lnTo>
                <a:lnTo>
                  <a:pt x="9753600" y="7315200"/>
                </a:lnTo>
                <a:lnTo>
                  <a:pt x="0" y="73152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4063" t="-6481" b="-6678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" name="Freeform 4"/>
          <p:cNvSpPr/>
          <p:nvPr/>
        </p:nvSpPr>
        <p:spPr>
          <a:xfrm rot="-1308842">
            <a:off x="262672" y="1101189"/>
            <a:ext cx="1945977" cy="1945977"/>
          </a:xfrm>
          <a:custGeom>
            <a:avLst/>
            <a:gdLst/>
            <a:ahLst/>
            <a:cxnLst/>
            <a:rect l="l" t="t" r="r" b="b"/>
            <a:pathLst>
              <a:path w="1945977" h="1945977">
                <a:moveTo>
                  <a:pt x="0" y="0"/>
                </a:moveTo>
                <a:lnTo>
                  <a:pt x="1945977" y="0"/>
                </a:lnTo>
                <a:lnTo>
                  <a:pt x="1945977" y="1945977"/>
                </a:lnTo>
                <a:lnTo>
                  <a:pt x="0" y="194597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5" name="Freeform 5"/>
          <p:cNvSpPr/>
          <p:nvPr/>
        </p:nvSpPr>
        <p:spPr>
          <a:xfrm>
            <a:off x="1552157" y="2442290"/>
            <a:ext cx="6790306" cy="3412129"/>
          </a:xfrm>
          <a:custGeom>
            <a:avLst/>
            <a:gdLst/>
            <a:ahLst/>
            <a:cxnLst/>
            <a:rect l="l" t="t" r="r" b="b"/>
            <a:pathLst>
              <a:path w="6790306" h="3412129">
                <a:moveTo>
                  <a:pt x="0" y="0"/>
                </a:moveTo>
                <a:lnTo>
                  <a:pt x="6790306" y="0"/>
                </a:lnTo>
                <a:lnTo>
                  <a:pt x="6790306" y="3412129"/>
                </a:lnTo>
                <a:lnTo>
                  <a:pt x="0" y="341212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6" name="Freeform 6"/>
          <p:cNvSpPr/>
          <p:nvPr/>
        </p:nvSpPr>
        <p:spPr>
          <a:xfrm>
            <a:off x="7455633" y="5420314"/>
            <a:ext cx="2245391" cy="2245391"/>
          </a:xfrm>
          <a:custGeom>
            <a:avLst/>
            <a:gdLst/>
            <a:ahLst/>
            <a:cxnLst/>
            <a:rect l="l" t="t" r="r" b="b"/>
            <a:pathLst>
              <a:path w="2245391" h="2245391">
                <a:moveTo>
                  <a:pt x="0" y="0"/>
                </a:moveTo>
                <a:lnTo>
                  <a:pt x="2245391" y="0"/>
                </a:lnTo>
                <a:lnTo>
                  <a:pt x="2245391" y="2245391"/>
                </a:lnTo>
                <a:lnTo>
                  <a:pt x="0" y="224539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7" name="Freeform 7"/>
          <p:cNvSpPr/>
          <p:nvPr/>
        </p:nvSpPr>
        <p:spPr>
          <a:xfrm rot="1802448">
            <a:off x="6292231" y="999519"/>
            <a:ext cx="3613833" cy="2540598"/>
          </a:xfrm>
          <a:custGeom>
            <a:avLst/>
            <a:gdLst/>
            <a:ahLst/>
            <a:cxnLst/>
            <a:rect l="l" t="t" r="r" b="b"/>
            <a:pathLst>
              <a:path w="3613833" h="2540598">
                <a:moveTo>
                  <a:pt x="0" y="0"/>
                </a:moveTo>
                <a:lnTo>
                  <a:pt x="3613833" y="0"/>
                </a:lnTo>
                <a:lnTo>
                  <a:pt x="3613833" y="2540597"/>
                </a:lnTo>
                <a:lnTo>
                  <a:pt x="0" y="254059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9753600" cy="7315200"/>
          </a:xfrm>
          <a:custGeom>
            <a:avLst/>
            <a:gdLst/>
            <a:ahLst/>
            <a:cxnLst/>
            <a:rect l="l" t="t" r="r" b="b"/>
            <a:pathLst>
              <a:path w="9753600" h="7315200">
                <a:moveTo>
                  <a:pt x="0" y="0"/>
                </a:moveTo>
                <a:lnTo>
                  <a:pt x="9753600" y="0"/>
                </a:lnTo>
                <a:lnTo>
                  <a:pt x="9753600" y="7315200"/>
                </a:lnTo>
                <a:lnTo>
                  <a:pt x="0" y="73152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4063" t="-6481" b="-6678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" name="TextBox 3"/>
          <p:cNvSpPr txBox="1"/>
          <p:nvPr/>
        </p:nvSpPr>
        <p:spPr>
          <a:xfrm>
            <a:off x="1031878" y="2287545"/>
            <a:ext cx="7542378" cy="47162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719"/>
              </a:lnSpc>
              <a:spcBef>
                <a:spcPct val="0"/>
              </a:spcBef>
            </a:pPr>
            <a:r>
              <a:rPr lang="en-US" sz="2656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Il </a:t>
            </a:r>
            <a:r>
              <a:rPr lang="en-US" sz="2656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polistirolo</a:t>
            </a:r>
            <a:r>
              <a:rPr lang="en-US" sz="2656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656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è</a:t>
            </a:r>
            <a:r>
              <a:rPr lang="en-US" sz="2656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656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una</a:t>
            </a:r>
            <a:r>
              <a:rPr lang="en-US" sz="2656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656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plastica</a:t>
            </a:r>
            <a:r>
              <a:rPr lang="en-US" sz="2656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656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sintetica</a:t>
            </a:r>
            <a:r>
              <a:rPr lang="en-US" sz="2656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e </a:t>
            </a:r>
            <a:r>
              <a:rPr lang="en-US" sz="2656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inquinante</a:t>
            </a:r>
            <a:r>
              <a:rPr lang="en-US" sz="2656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,  </a:t>
            </a:r>
            <a:r>
              <a:rPr lang="en-US" sz="2656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essendo</a:t>
            </a:r>
            <a:r>
              <a:rPr lang="en-US" sz="2656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656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composto</a:t>
            </a:r>
            <a:r>
              <a:rPr lang="en-US" sz="2656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da </a:t>
            </a:r>
            <a:r>
              <a:rPr lang="en-US" sz="2656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pezzi</a:t>
            </a:r>
            <a:r>
              <a:rPr lang="en-US" sz="2656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molto </a:t>
            </a:r>
            <a:r>
              <a:rPr lang="en-US" sz="2656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piccoli</a:t>
            </a:r>
            <a:r>
              <a:rPr lang="en-US" sz="2656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656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è</a:t>
            </a:r>
            <a:r>
              <a:rPr lang="en-US" sz="2656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facile da </a:t>
            </a:r>
            <a:r>
              <a:rPr lang="en-US" sz="2656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ingerire</a:t>
            </a:r>
            <a:r>
              <a:rPr lang="en-US" sz="2656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per </a:t>
            </a:r>
            <a:r>
              <a:rPr lang="en-US" sz="2656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gli</a:t>
            </a:r>
            <a:r>
              <a:rPr lang="en-US" sz="2656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656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animali</a:t>
            </a:r>
            <a:r>
              <a:rPr lang="en-US" sz="2656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e per </a:t>
            </a:r>
            <a:r>
              <a:rPr lang="en-US" sz="2656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noi</a:t>
            </a:r>
            <a:r>
              <a:rPr lang="en-US" sz="2656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. Le scatole del </a:t>
            </a:r>
            <a:r>
              <a:rPr lang="en-US" sz="2656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cibo</a:t>
            </a:r>
            <a:r>
              <a:rPr lang="en-US" sz="2656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656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spesso</a:t>
            </a:r>
            <a:r>
              <a:rPr lang="en-US" sz="2656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656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sono</a:t>
            </a:r>
            <a:r>
              <a:rPr lang="en-US" sz="2656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656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fatte</a:t>
            </a:r>
            <a:r>
              <a:rPr lang="en-US" sz="2656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dal </a:t>
            </a:r>
            <a:r>
              <a:rPr lang="en-US" sz="2656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polistirolo</a:t>
            </a:r>
            <a:r>
              <a:rPr lang="en-US" sz="2656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, di </a:t>
            </a:r>
            <a:r>
              <a:rPr lang="en-US" sz="2656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conseguenza</a:t>
            </a:r>
            <a:r>
              <a:rPr lang="en-US" sz="2656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il </a:t>
            </a:r>
            <a:r>
              <a:rPr lang="en-US" sz="2656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cibo</a:t>
            </a:r>
            <a:r>
              <a:rPr lang="en-US" sz="2656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656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assorbe</a:t>
            </a:r>
            <a:r>
              <a:rPr lang="en-US" sz="2656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656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queste</a:t>
            </a:r>
            <a:r>
              <a:rPr lang="en-US" sz="2656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656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particelle</a:t>
            </a:r>
            <a:r>
              <a:rPr lang="en-US" sz="2656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di </a:t>
            </a:r>
            <a:r>
              <a:rPr lang="en-US" sz="2656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plastica</a:t>
            </a:r>
            <a:r>
              <a:rPr lang="en-US" sz="2656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. Per </a:t>
            </a:r>
            <a:r>
              <a:rPr lang="en-US" sz="2656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questo</a:t>
            </a:r>
            <a:r>
              <a:rPr lang="en-US" sz="2656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656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assorbiamo</a:t>
            </a:r>
            <a:r>
              <a:rPr lang="en-US" sz="2656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656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una</a:t>
            </a:r>
            <a:r>
              <a:rPr lang="en-US" sz="2656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656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piccola</a:t>
            </a:r>
            <a:r>
              <a:rPr lang="en-US" sz="2656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656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percentuale</a:t>
            </a:r>
            <a:r>
              <a:rPr lang="en-US" sz="2656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di </a:t>
            </a:r>
            <a:r>
              <a:rPr lang="en-US" sz="2656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plastiche</a:t>
            </a:r>
            <a:r>
              <a:rPr lang="en-US" sz="2656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656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nel</a:t>
            </a:r>
            <a:r>
              <a:rPr lang="en-US" sz="2656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nostro </a:t>
            </a:r>
            <a:r>
              <a:rPr lang="en-US" sz="2656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corpo</a:t>
            </a:r>
            <a:r>
              <a:rPr lang="en-US" sz="2656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. </a:t>
            </a:r>
            <a:r>
              <a:rPr lang="en-US" sz="2656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Caratteristiche</a:t>
            </a:r>
            <a:r>
              <a:rPr lang="en-US" sz="2656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: facile da </a:t>
            </a:r>
            <a:r>
              <a:rPr lang="en-US" sz="2656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tagliare</a:t>
            </a:r>
            <a:r>
              <a:rPr lang="en-US" sz="2656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, facile da </a:t>
            </a:r>
            <a:r>
              <a:rPr lang="en-US" sz="2656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incidere</a:t>
            </a:r>
            <a:r>
              <a:rPr lang="en-US" sz="2656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, elastica, </a:t>
            </a:r>
            <a:r>
              <a:rPr lang="en-US" sz="2656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resiste</a:t>
            </a:r>
            <a:r>
              <a:rPr lang="en-US" sz="2656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al </a:t>
            </a:r>
            <a:r>
              <a:rPr lang="en-US" sz="2656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calore</a:t>
            </a:r>
            <a:r>
              <a:rPr lang="en-US" sz="2656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, </a:t>
            </a:r>
            <a:r>
              <a:rPr lang="en-US" sz="2656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si</a:t>
            </a:r>
            <a:r>
              <a:rPr lang="en-US" sz="2656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656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gratta</a:t>
            </a:r>
            <a:r>
              <a:rPr lang="en-US" sz="2656" dirty="0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 </a:t>
            </a:r>
            <a:r>
              <a:rPr lang="en-US" sz="2656" dirty="0" err="1">
                <a:solidFill>
                  <a:srgbClr val="000000"/>
                </a:solidFill>
                <a:latin typeface="Handelson Four"/>
                <a:ea typeface="Handelson Four"/>
                <a:cs typeface="Handelson Four"/>
                <a:sym typeface="Handelson Four"/>
              </a:rPr>
              <a:t>facilmente</a:t>
            </a:r>
            <a:endParaRPr lang="en-US" sz="2656" dirty="0">
              <a:solidFill>
                <a:srgbClr val="000000"/>
              </a:solidFill>
              <a:latin typeface="Handelson Four"/>
              <a:ea typeface="Handelson Four"/>
              <a:cs typeface="Handelson Four"/>
              <a:sym typeface="Handelson Four"/>
            </a:endParaRPr>
          </a:p>
          <a:p>
            <a:pPr algn="just">
              <a:lnSpc>
                <a:spcPts val="3719"/>
              </a:lnSpc>
              <a:spcBef>
                <a:spcPct val="0"/>
              </a:spcBef>
            </a:pPr>
            <a:endParaRPr lang="en-US" sz="2656" dirty="0">
              <a:solidFill>
                <a:srgbClr val="000000"/>
              </a:solidFill>
              <a:latin typeface="Handelson Four"/>
              <a:ea typeface="Handelson Four"/>
              <a:cs typeface="Handelson Four"/>
              <a:sym typeface="Handelson Four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721594" y="768829"/>
            <a:ext cx="2284330" cy="1500359"/>
          </a:xfrm>
          <a:custGeom>
            <a:avLst/>
            <a:gdLst/>
            <a:ahLst/>
            <a:cxnLst/>
            <a:rect l="l" t="t" r="r" b="b"/>
            <a:pathLst>
              <a:path w="2284330" h="1500359">
                <a:moveTo>
                  <a:pt x="0" y="0"/>
                </a:moveTo>
                <a:lnTo>
                  <a:pt x="2284330" y="0"/>
                </a:lnTo>
                <a:lnTo>
                  <a:pt x="2284330" y="1500359"/>
                </a:lnTo>
                <a:lnTo>
                  <a:pt x="0" y="150035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5" name="Freeform 5"/>
          <p:cNvSpPr/>
          <p:nvPr/>
        </p:nvSpPr>
        <p:spPr>
          <a:xfrm>
            <a:off x="6028928" y="5457800"/>
            <a:ext cx="1440160" cy="2296249"/>
          </a:xfrm>
          <a:custGeom>
            <a:avLst/>
            <a:gdLst/>
            <a:ahLst/>
            <a:cxnLst/>
            <a:rect l="l" t="t" r="r" b="b"/>
            <a:pathLst>
              <a:path w="2197400" h="3304361">
                <a:moveTo>
                  <a:pt x="0" y="0"/>
                </a:moveTo>
                <a:lnTo>
                  <a:pt x="2197399" y="0"/>
                </a:lnTo>
                <a:lnTo>
                  <a:pt x="2197399" y="3304361"/>
                </a:lnTo>
                <a:lnTo>
                  <a:pt x="0" y="330436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6" name="Freeform 6"/>
          <p:cNvSpPr/>
          <p:nvPr/>
        </p:nvSpPr>
        <p:spPr>
          <a:xfrm>
            <a:off x="7368788" y="287075"/>
            <a:ext cx="2065123" cy="2065123"/>
          </a:xfrm>
          <a:custGeom>
            <a:avLst/>
            <a:gdLst/>
            <a:ahLst/>
            <a:cxnLst/>
            <a:rect l="l" t="t" r="r" b="b"/>
            <a:pathLst>
              <a:path w="2065123" h="2065123">
                <a:moveTo>
                  <a:pt x="0" y="0"/>
                </a:moveTo>
                <a:lnTo>
                  <a:pt x="2065124" y="0"/>
                </a:lnTo>
                <a:lnTo>
                  <a:pt x="2065124" y="2065124"/>
                </a:lnTo>
                <a:lnTo>
                  <a:pt x="0" y="206512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7" name="TextBox 7"/>
          <p:cNvSpPr txBox="1"/>
          <p:nvPr/>
        </p:nvSpPr>
        <p:spPr>
          <a:xfrm>
            <a:off x="2942408" y="1473376"/>
            <a:ext cx="4742704" cy="7181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  <a:spcBef>
                <a:spcPct val="0"/>
              </a:spcBef>
            </a:pPr>
            <a:r>
              <a:rPr lang="en-US" sz="5091" spc="-101" dirty="0">
                <a:solidFill>
                  <a:srgbClr val="28872D"/>
                </a:solidFill>
                <a:latin typeface="Ahkio"/>
                <a:ea typeface="Ahkio"/>
                <a:cs typeface="Ahkio"/>
                <a:sym typeface="Ahkio"/>
              </a:rPr>
              <a:t>IL POLISTIROLO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629</Words>
  <Application>Microsoft Office PowerPoint</Application>
  <PresentationFormat>Personalizzato</PresentationFormat>
  <Paragraphs>70</Paragraphs>
  <Slides>18</Slides>
  <Notes>0</Notes>
  <HiddenSlides>0</HiddenSlides>
  <MMClips>1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18</vt:i4>
      </vt:variant>
    </vt:vector>
  </HeadingPairs>
  <TitlesOfParts>
    <vt:vector size="27" baseType="lpstr">
      <vt:lpstr>Calibri</vt:lpstr>
      <vt:lpstr>Ahkio Heavy</vt:lpstr>
      <vt:lpstr>Ahkio</vt:lpstr>
      <vt:lpstr>Ahkio Bold</vt:lpstr>
      <vt:lpstr>Satisfy</vt:lpstr>
      <vt:lpstr>Handelson Four</vt:lpstr>
      <vt:lpstr>Open Sans 1</vt:lpstr>
      <vt:lpstr>Arial</vt:lpstr>
      <vt:lpstr>Office Theme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Classe 2B</dc:title>
  <cp:lastModifiedBy>Sabina Rossi</cp:lastModifiedBy>
  <cp:revision>4</cp:revision>
  <dcterms:created xsi:type="dcterms:W3CDTF">2006-08-16T00:00:00Z</dcterms:created>
  <dcterms:modified xsi:type="dcterms:W3CDTF">2025-07-08T15:50:03Z</dcterms:modified>
  <dc:identifier>DAGkWTbH4jA</dc:identifier>
</cp:coreProperties>
</file>